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9" r:id="rId3"/>
    <p:sldId id="261" r:id="rId4"/>
    <p:sldId id="262" r:id="rId5"/>
    <p:sldId id="263" r:id="rId6"/>
    <p:sldId id="264" r:id="rId7"/>
    <p:sldId id="266" r:id="rId8"/>
    <p:sldId id="285" r:id="rId9"/>
    <p:sldId id="265" r:id="rId10"/>
    <p:sldId id="276" r:id="rId11"/>
    <p:sldId id="289" r:id="rId12"/>
    <p:sldId id="290" r:id="rId13"/>
    <p:sldId id="267" r:id="rId14"/>
    <p:sldId id="270" r:id="rId15"/>
    <p:sldId id="286" r:id="rId16"/>
    <p:sldId id="268" r:id="rId17"/>
    <p:sldId id="273" r:id="rId18"/>
    <p:sldId id="274" r:id="rId19"/>
    <p:sldId id="272" r:id="rId20"/>
    <p:sldId id="284" r:id="rId21"/>
    <p:sldId id="283" r:id="rId22"/>
    <p:sldId id="271" r:id="rId23"/>
    <p:sldId id="277" r:id="rId24"/>
    <p:sldId id="292" r:id="rId25"/>
    <p:sldId id="287" r:id="rId26"/>
    <p:sldId id="291" r:id="rId27"/>
    <p:sldId id="278" r:id="rId28"/>
    <p:sldId id="279" r:id="rId29"/>
    <p:sldId id="281" r:id="rId30"/>
    <p:sldId id="282" r:id="rId31"/>
    <p:sldId id="280" r:id="rId32"/>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2D3"/>
    <a:srgbClr val="E51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A"/>
          </a:p>
        </p:txBody>
      </p:sp>
      <p:sp>
        <p:nvSpPr>
          <p:cNvPr id="3" name="Espace réservé de la date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CD93778-F12E-4272-8DFD-3741563107DD}" type="datetimeFigureOut">
              <a:rPr lang="fr-CA" smtClean="0"/>
              <a:t>2022-12-07</a:t>
            </a:fld>
            <a:endParaRPr lang="fr-CA"/>
          </a:p>
        </p:txBody>
      </p:sp>
      <p:sp>
        <p:nvSpPr>
          <p:cNvPr id="4" name="Espace réservé de l'image des diapositives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A"/>
          </a:p>
        </p:txBody>
      </p:sp>
      <p:sp>
        <p:nvSpPr>
          <p:cNvPr id="5" name="Espace réservé des notes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AE168E6-C5D3-462C-BBB9-805D7CA538E5}" type="slidenum">
              <a:rPr lang="fr-CA" smtClean="0"/>
              <a:t>‹N°›</a:t>
            </a:fld>
            <a:endParaRPr lang="fr-CA"/>
          </a:p>
        </p:txBody>
      </p:sp>
    </p:spTree>
    <p:extLst>
      <p:ext uri="{BB962C8B-B14F-4D97-AF65-F5344CB8AC3E}">
        <p14:creationId xmlns:p14="http://schemas.microsoft.com/office/powerpoint/2010/main" val="1714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3388" y="709613"/>
            <a:ext cx="6311900" cy="3549650"/>
          </a:xfrm>
        </p:spPr>
      </p:sp>
      <p:sp>
        <p:nvSpPr>
          <p:cNvPr id="3" name="Espace réservé des commentaires 2"/>
          <p:cNvSpPr>
            <a:spLocks noGrp="1"/>
          </p:cNvSpPr>
          <p:nvPr>
            <p:ph type="body" idx="1"/>
          </p:nvPr>
        </p:nvSpPr>
        <p:spPr/>
        <p:txBody>
          <a:bodyPr>
            <a:normAutofit/>
          </a:bodyPr>
          <a:lstStyle/>
          <a:p>
            <a:pPr defTabSz="475484">
              <a:defRPr/>
            </a:pPr>
            <a:r>
              <a:rPr lang="fr-CA" dirty="0" smtClean="0"/>
              <a:t>Image à changer selon la thématique. La Ville possède un compte</a:t>
            </a:r>
            <a:r>
              <a:rPr lang="fr-CA" baseline="0" dirty="0" smtClean="0"/>
              <a:t> pour une banque de photos. Référez-vous au service des communications. </a:t>
            </a:r>
            <a:r>
              <a:rPr lang="fr-CA" dirty="0" smtClean="0"/>
              <a:t>Svp respecter le format rectangulaire qui n’est pas pleine page.</a:t>
            </a:r>
          </a:p>
        </p:txBody>
      </p:sp>
    </p:spTree>
    <p:extLst>
      <p:ext uri="{BB962C8B-B14F-4D97-AF65-F5344CB8AC3E}">
        <p14:creationId xmlns:p14="http://schemas.microsoft.com/office/powerpoint/2010/main" val="113211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070540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874596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96655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SG : VALIDER</a:t>
            </a:r>
            <a:r>
              <a:rPr lang="fr-CA" baseline="0" dirty="0" smtClean="0"/>
              <a:t> LES CHIFFRES DANS LE BAS DE LA PAGE*</a:t>
            </a:r>
            <a:endParaRPr lang="fr-CA" dirty="0"/>
          </a:p>
        </p:txBody>
      </p:sp>
      <p:sp>
        <p:nvSpPr>
          <p:cNvPr id="4" name="Espace réservé du numéro de diapositive 3"/>
          <p:cNvSpPr>
            <a:spLocks noGrp="1"/>
          </p:cNvSpPr>
          <p:nvPr>
            <p:ph type="sldNum" sz="quarter" idx="10"/>
          </p:nvPr>
        </p:nvSpPr>
        <p:spPr/>
        <p:txBody>
          <a:bodyPr/>
          <a:lstStyle/>
          <a:p>
            <a:fld id="{6AE168E6-C5D3-462C-BBB9-805D7CA538E5}" type="slidenum">
              <a:rPr lang="fr-CA" smtClean="0"/>
              <a:t>10</a:t>
            </a:fld>
            <a:endParaRPr lang="fr-CA"/>
          </a:p>
        </p:txBody>
      </p:sp>
    </p:spTree>
    <p:extLst>
      <p:ext uri="{BB962C8B-B14F-4D97-AF65-F5344CB8AC3E}">
        <p14:creationId xmlns:p14="http://schemas.microsoft.com/office/powerpoint/2010/main" val="53416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424262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72900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87551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CA"/>
          </a:p>
        </p:txBody>
      </p:sp>
      <p:sp>
        <p:nvSpPr>
          <p:cNvPr id="4" name="Espace réservé de la date 3"/>
          <p:cNvSpPr>
            <a:spLocks noGrp="1"/>
          </p:cNvSpPr>
          <p:nvPr>
            <p:ph type="dt" sz="half" idx="10"/>
          </p:nvPr>
        </p:nvSpPr>
        <p:spPr/>
        <p:txBody>
          <a:bodyPr/>
          <a:lstStyle/>
          <a:p>
            <a:fld id="{59EC860D-5ED4-45B5-AF07-ED36A0D016EB}" type="datetimeFigureOut">
              <a:rPr lang="fr-CA" smtClean="0"/>
              <a:t>2022-12-07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1363837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59EC860D-5ED4-45B5-AF07-ED36A0D016EB}" type="datetimeFigureOut">
              <a:rPr lang="fr-CA" smtClean="0"/>
              <a:t>2022-12-07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300627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59EC860D-5ED4-45B5-AF07-ED36A0D016EB}" type="datetimeFigureOut">
              <a:rPr lang="fr-CA" smtClean="0"/>
              <a:t>2022-12-07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166135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0556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59EC860D-5ED4-45B5-AF07-ED36A0D016EB}" type="datetimeFigureOut">
              <a:rPr lang="fr-CA" smtClean="0"/>
              <a:t>2022-12-07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3636840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59EC860D-5ED4-45B5-AF07-ED36A0D016EB}" type="datetimeFigureOut">
              <a:rPr lang="fr-CA" smtClean="0"/>
              <a:t>2022-12-07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186899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59EC860D-5ED4-45B5-AF07-ED36A0D016EB}" type="datetimeFigureOut">
              <a:rPr lang="fr-CA" smtClean="0"/>
              <a:t>2022-12-07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2181800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59EC860D-5ED4-45B5-AF07-ED36A0D016EB}" type="datetimeFigureOut">
              <a:rPr lang="fr-CA" smtClean="0"/>
              <a:t>2022-12-07</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28131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59EC860D-5ED4-45B5-AF07-ED36A0D016EB}" type="datetimeFigureOut">
              <a:rPr lang="fr-CA" smtClean="0"/>
              <a:t>2022-12-07</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412390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9EC860D-5ED4-45B5-AF07-ED36A0D016EB}" type="datetimeFigureOut">
              <a:rPr lang="fr-CA" smtClean="0"/>
              <a:t>2022-12-07</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147039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9EC860D-5ED4-45B5-AF07-ED36A0D016EB}" type="datetimeFigureOut">
              <a:rPr lang="fr-CA" smtClean="0"/>
              <a:t>2022-12-07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210666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9EC860D-5ED4-45B5-AF07-ED36A0D016EB}" type="datetimeFigureOut">
              <a:rPr lang="fr-CA" smtClean="0"/>
              <a:t>2022-12-07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7258878-4FF1-4AD7-99EF-5010076BF73B}" type="slidenum">
              <a:rPr lang="fr-CA" smtClean="0"/>
              <a:t>‹N°›</a:t>
            </a:fld>
            <a:endParaRPr lang="fr-CA"/>
          </a:p>
        </p:txBody>
      </p:sp>
    </p:spTree>
    <p:extLst>
      <p:ext uri="{BB962C8B-B14F-4D97-AF65-F5344CB8AC3E}">
        <p14:creationId xmlns:p14="http://schemas.microsoft.com/office/powerpoint/2010/main" val="665451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C860D-5ED4-45B5-AF07-ED36A0D016EB}" type="datetimeFigureOut">
              <a:rPr lang="fr-CA" smtClean="0"/>
              <a:t>2022-12-07</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58878-4FF1-4AD7-99EF-5010076BF73B}" type="slidenum">
              <a:rPr lang="fr-CA" smtClean="0"/>
              <a:t>‹N°›</a:t>
            </a:fld>
            <a:endParaRPr lang="fr-CA"/>
          </a:p>
        </p:txBody>
      </p:sp>
    </p:spTree>
    <p:extLst>
      <p:ext uri="{BB962C8B-B14F-4D97-AF65-F5344CB8AC3E}">
        <p14:creationId xmlns:p14="http://schemas.microsoft.com/office/powerpoint/2010/main" val="3918838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2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5.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3.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10" Type="http://schemas.openxmlformats.org/officeDocument/2006/relationships/image" Target="../media/image3.png"/><Relationship Id="rId4" Type="http://schemas.openxmlformats.org/officeDocument/2006/relationships/tags" Target="../tags/tag38.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50.xml"/><Relationship Id="rId7" Type="http://schemas.openxmlformats.org/officeDocument/2006/relationships/image" Target="../media/image21.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12.xml"/><Relationship Id="rId5" Type="http://schemas.openxmlformats.org/officeDocument/2006/relationships/tags" Target="../tags/tag52.xml"/><Relationship Id="rId10" Type="http://schemas.openxmlformats.org/officeDocument/2006/relationships/image" Target="../media/image3.png"/><Relationship Id="rId4" Type="http://schemas.openxmlformats.org/officeDocument/2006/relationships/tags" Target="../tags/tag51.xml"/><Relationship Id="rId9"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53.xml"/><Relationship Id="rId5" Type="http://schemas.openxmlformats.org/officeDocument/2006/relationships/image" Target="../media/image3.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3.pn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3.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4.xml"/><Relationship Id="rId7" Type="http://schemas.openxmlformats.org/officeDocument/2006/relationships/slideLayout" Target="../slideLayouts/slideLayou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30.png"/><Relationship Id="rId5" Type="http://schemas.openxmlformats.org/officeDocument/2006/relationships/tags" Target="../tags/tag66.xml"/><Relationship Id="rId10" Type="http://schemas.openxmlformats.org/officeDocument/2006/relationships/image" Target="../media/image29.png"/><Relationship Id="rId4" Type="http://schemas.openxmlformats.org/officeDocument/2006/relationships/tags" Target="../tags/tag65.xml"/><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2.xml"/><Relationship Id="rId5" Type="http://schemas.openxmlformats.org/officeDocument/2006/relationships/tags" Target="../tags/tag7.xml"/><Relationship Id="rId4" Type="http://schemas.openxmlformats.org/officeDocument/2006/relationships/tags" Target="../tags/tag6.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0.xml"/><Relationship Id="rId7" Type="http://schemas.openxmlformats.org/officeDocument/2006/relationships/slideLayout" Target="../slideLayouts/slideLayout1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3.png"/><Relationship Id="rId5" Type="http://schemas.openxmlformats.org/officeDocument/2006/relationships/tags" Target="../tags/tag12.xml"/><Relationship Id="rId10" Type="http://schemas.openxmlformats.org/officeDocument/2006/relationships/image" Target="../media/image6.png"/><Relationship Id="rId4" Type="http://schemas.openxmlformats.org/officeDocument/2006/relationships/tags" Target="../tags/tag11.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7.jpe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160"/>
          <p:cNvSpPr/>
          <p:nvPr/>
        </p:nvSpPr>
        <p:spPr>
          <a:xfrm>
            <a:off x="3918857" y="0"/>
            <a:ext cx="8273143" cy="6858000"/>
          </a:xfrm>
          <a:prstGeom prst="rect">
            <a:avLst/>
          </a:prstGeom>
          <a:solidFill>
            <a:srgbClr val="24262C"/>
          </a:solidFill>
          <a:ln w="12700">
            <a:miter lim="400000"/>
          </a:ln>
        </p:spPr>
        <p:txBody>
          <a:bodyPr lIns="0" tIns="0" rIns="0" bIns="0" anchor="ctr"/>
          <a:lstStyle/>
          <a:p>
            <a:pPr lvl="0">
              <a:defRPr sz="3000" b="1" cap="none" spc="-90">
                <a:solidFill>
                  <a:srgbClr val="FFFFFF"/>
                </a:solidFill>
              </a:defRPr>
            </a:pPr>
            <a:endParaRPr sz="1500"/>
          </a:p>
        </p:txBody>
      </p:sp>
      <p:sp>
        <p:nvSpPr>
          <p:cNvPr id="11" name="Shape 80"/>
          <p:cNvSpPr txBox="1">
            <a:spLocks/>
          </p:cNvSpPr>
          <p:nvPr/>
        </p:nvSpPr>
        <p:spPr>
          <a:xfrm>
            <a:off x="6940724" y="3715481"/>
            <a:ext cx="4791596" cy="12718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lstStyle>
            <a:lvl1pPr>
              <a:defRPr spc="-560">
                <a:solidFill>
                  <a:srgbClr val="24262C"/>
                </a:solidFill>
              </a:defRPr>
            </a:lvl1pPr>
          </a:lstStyle>
          <a:p>
            <a:pPr algn="r" defTabSz="412750">
              <a:lnSpc>
                <a:spcPct val="70000"/>
              </a:lnSpc>
              <a:defRPr sz="1800" spc="0">
                <a:solidFill>
                  <a:srgbClr val="000000"/>
                </a:solidFill>
              </a:defRPr>
            </a:pPr>
            <a:r>
              <a:rPr lang="fr-CA" sz="4000" kern="0" spc="0" dirty="0" smtClean="0">
                <a:solidFill>
                  <a:schemeClr val="bg1"/>
                </a:solidFill>
                <a:latin typeface="Calibri Light" pitchFamily="34" charset="0"/>
                <a:sym typeface="Helvetica"/>
              </a:rPr>
              <a:t>TOURNÉE DU MAIRE</a:t>
            </a:r>
            <a:endParaRPr lang="fr-CA" sz="4000" kern="0" spc="0" dirty="0">
              <a:solidFill>
                <a:schemeClr val="bg1"/>
              </a:solidFill>
              <a:latin typeface="Calibri Light" pitchFamily="34" charset="0"/>
              <a:sym typeface="Helvetica"/>
            </a:endParaRPr>
          </a:p>
        </p:txBody>
      </p:sp>
      <p:pic>
        <p:nvPicPr>
          <p:cNvPr id="12" name="LogoBeauharnois_Renverse.png"/>
          <p:cNvPicPr/>
          <p:nvPr/>
        </p:nvPicPr>
        <p:blipFill>
          <a:blip r:embed="rId3" cstate="print">
            <a:extLst/>
          </a:blip>
          <a:stretch>
            <a:fillRect/>
          </a:stretch>
        </p:blipFill>
        <p:spPr>
          <a:xfrm>
            <a:off x="8997950" y="620688"/>
            <a:ext cx="3194050" cy="1409701"/>
          </a:xfrm>
          <a:prstGeom prst="rect">
            <a:avLst/>
          </a:prstGeom>
          <a:ln w="12700">
            <a:miter lim="400000"/>
          </a:ln>
        </p:spPr>
      </p:pic>
      <p:sp>
        <p:nvSpPr>
          <p:cNvPr id="13" name="Shape 1171"/>
          <p:cNvSpPr/>
          <p:nvPr/>
        </p:nvSpPr>
        <p:spPr>
          <a:xfrm>
            <a:off x="7931675" y="5085972"/>
            <a:ext cx="3811588" cy="1"/>
          </a:xfrm>
          <a:prstGeom prst="line">
            <a:avLst/>
          </a:prstGeom>
          <a:ln w="12700">
            <a:solidFill>
              <a:schemeClr val="bg1">
                <a:alpha val="15000"/>
              </a:schemeClr>
            </a:solidFill>
            <a:miter lim="400000"/>
            <a:headEnd type="triangle" len="sm"/>
          </a:ln>
        </p:spPr>
        <p:txBody>
          <a:bodyPr lIns="0" tIns="0" rIns="0" bIns="0"/>
          <a:lstStyle/>
          <a:p>
            <a:pPr defTabSz="228600">
              <a:defRPr sz="1200" cap="none" spc="0">
                <a:solidFill>
                  <a:srgbClr val="000000"/>
                </a:solidFill>
              </a:defRPr>
            </a:pPr>
            <a:endParaRPr sz="600"/>
          </a:p>
        </p:txBody>
      </p:sp>
      <p:sp>
        <p:nvSpPr>
          <p:cNvPr id="14" name="ZoneTexte 13"/>
          <p:cNvSpPr txBox="1"/>
          <p:nvPr/>
        </p:nvSpPr>
        <p:spPr>
          <a:xfrm>
            <a:off x="9461261" y="5154812"/>
            <a:ext cx="2304256" cy="3590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r" defTabSz="412750" latinLnBrk="1" hangingPunct="0"/>
            <a:r>
              <a:rPr lang="fr-CA" sz="2000" dirty="0" smtClean="0">
                <a:solidFill>
                  <a:schemeClr val="bg1"/>
                </a:solidFill>
                <a:latin typeface="Calibri Light" pitchFamily="34" charset="0"/>
                <a:sym typeface="Helvetica"/>
              </a:rPr>
              <a:t>Décembre 2022</a:t>
            </a:r>
            <a:endParaRPr lang="fr-CA" sz="4800" cap="all" spc="540" dirty="0">
              <a:solidFill>
                <a:schemeClr val="bg1"/>
              </a:solidFill>
              <a:latin typeface="Calibri Light" pitchFamily="34" charset="0"/>
              <a:sym typeface="Helvetica"/>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927566" cy="6872588"/>
          </a:xfrm>
          <a:prstGeom prst="rect">
            <a:avLst/>
          </a:prstGeom>
        </p:spPr>
      </p:pic>
      <p:sp>
        <p:nvSpPr>
          <p:cNvPr id="9" name="Shape 80"/>
          <p:cNvSpPr txBox="1">
            <a:spLocks/>
          </p:cNvSpPr>
          <p:nvPr/>
        </p:nvSpPr>
        <p:spPr>
          <a:xfrm>
            <a:off x="3300549" y="3423739"/>
            <a:ext cx="8514511" cy="12718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lstStyle>
            <a:lvl1pPr>
              <a:defRPr spc="-560">
                <a:solidFill>
                  <a:srgbClr val="24262C"/>
                </a:solidFill>
              </a:defRPr>
            </a:lvl1pPr>
          </a:lstStyle>
          <a:p>
            <a:pPr algn="r" defTabSz="412750">
              <a:lnSpc>
                <a:spcPct val="70000"/>
              </a:lnSpc>
              <a:defRPr sz="1800" spc="0">
                <a:solidFill>
                  <a:srgbClr val="000000"/>
                </a:solidFill>
              </a:defRPr>
            </a:pPr>
            <a:r>
              <a:rPr lang="fr-CA" sz="11500" kern="0" spc="0" dirty="0" smtClean="0">
                <a:solidFill>
                  <a:schemeClr val="bg1"/>
                </a:solidFill>
                <a:latin typeface="Calibri Light" pitchFamily="34" charset="0"/>
                <a:sym typeface="Helvetica"/>
              </a:rPr>
              <a:t>BIENVENUE</a:t>
            </a:r>
            <a:endParaRPr lang="fr-CA" sz="11500" kern="0" spc="0" dirty="0">
              <a:solidFill>
                <a:schemeClr val="bg1"/>
              </a:solidFill>
              <a:latin typeface="Calibri Light" pitchFamily="34" charset="0"/>
              <a:sym typeface="Helvetica"/>
            </a:endParaRPr>
          </a:p>
        </p:txBody>
      </p:sp>
    </p:spTree>
    <p:extLst>
      <p:ext uri="{BB962C8B-B14F-4D97-AF65-F5344CB8AC3E}">
        <p14:creationId xmlns:p14="http://schemas.microsoft.com/office/powerpoint/2010/main" val="2739786959"/>
      </p:ext>
    </p:extLst>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DÉVELOPPEMENT ET ÉMISSIONS DE PERMIS</a:t>
            </a:r>
            <a:endParaRPr lang="fr-CA" sz="3200" b="1" spc="0" dirty="0">
              <a:solidFill>
                <a:srgbClr val="000000"/>
              </a:solidFill>
              <a:latin typeface="Calibri Light" pitchFamily="34" charset="0"/>
            </a:endParaRPr>
          </a:p>
        </p:txBody>
      </p:sp>
      <p:sp>
        <p:nvSpPr>
          <p:cNvPr id="3" name="Rectangle 2"/>
          <p:cNvSpPr/>
          <p:nvPr/>
        </p:nvSpPr>
        <p:spPr>
          <a:xfrm>
            <a:off x="4615543" y="2436949"/>
            <a:ext cx="7099129" cy="3354765"/>
          </a:xfrm>
          <a:prstGeom prst="rect">
            <a:avLst/>
          </a:prstGeom>
        </p:spPr>
        <p:txBody>
          <a:bodyPr wrap="square">
            <a:spAutoFit/>
          </a:bodyPr>
          <a:lstStyle/>
          <a:p>
            <a:pPr marL="342900" indent="-342900" defTabSz="412750">
              <a:buFont typeface="Wingdings" panose="05000000000000000000" pitchFamily="2" charset="2"/>
              <a:buChar char="Ø"/>
              <a:defRPr spc="0">
                <a:solidFill>
                  <a:srgbClr val="000000"/>
                </a:solidFill>
              </a:defRPr>
            </a:pPr>
            <a:r>
              <a:rPr lang="fr-CA" sz="2000" dirty="0">
                <a:solidFill>
                  <a:schemeClr val="bg1"/>
                </a:solidFill>
                <a:latin typeface="+mj-lt"/>
              </a:rPr>
              <a:t>La station d’épuration du secteur centre </a:t>
            </a:r>
            <a:r>
              <a:rPr lang="fr-CA" sz="2000" dirty="0" smtClean="0">
                <a:solidFill>
                  <a:schemeClr val="bg1"/>
                </a:solidFill>
                <a:latin typeface="+mj-lt"/>
              </a:rPr>
              <a:t>(Beauharnois) a </a:t>
            </a:r>
            <a:r>
              <a:rPr lang="fr-CA" sz="2000" dirty="0">
                <a:solidFill>
                  <a:schemeClr val="bg1"/>
                </a:solidFill>
                <a:latin typeface="+mj-lt"/>
              </a:rPr>
              <a:t>été mise </a:t>
            </a:r>
            <a:r>
              <a:rPr lang="fr-CA" sz="2000" dirty="0" smtClean="0">
                <a:solidFill>
                  <a:schemeClr val="bg1"/>
                </a:solidFill>
                <a:latin typeface="+mj-lt"/>
              </a:rPr>
              <a:t>e </a:t>
            </a:r>
            <a:r>
              <a:rPr lang="fr-CA" sz="2000" dirty="0">
                <a:solidFill>
                  <a:schemeClr val="bg1"/>
                </a:solidFill>
                <a:latin typeface="+mj-lt"/>
              </a:rPr>
              <a:t>service en 1986. Afin de suivre la croissance de la population et de respecter les normes édictées par le Ministère, cette installation a bénéficié d'un investissement de 12 616 </a:t>
            </a:r>
            <a:r>
              <a:rPr lang="fr-CA" sz="2000" dirty="0" smtClean="0">
                <a:solidFill>
                  <a:schemeClr val="bg1"/>
                </a:solidFill>
                <a:latin typeface="+mj-lt"/>
              </a:rPr>
              <a:t>910 $.</a:t>
            </a:r>
          </a:p>
          <a:p>
            <a:pPr marL="457200" indent="-457200" defTabSz="412750">
              <a:buFont typeface="Wingdings" panose="05000000000000000000" pitchFamily="2" charset="2"/>
              <a:buChar char="Ø"/>
              <a:defRPr spc="0">
                <a:solidFill>
                  <a:srgbClr val="000000"/>
                </a:solidFill>
              </a:defRPr>
            </a:pPr>
            <a:endParaRPr lang="fr-CA" sz="3200" kern="0" dirty="0">
              <a:solidFill>
                <a:schemeClr val="bg1"/>
              </a:solidFill>
              <a:latin typeface="+mj-lt"/>
              <a:cs typeface="Helvetica"/>
              <a:sym typeface="Helvetica"/>
            </a:endParaRPr>
          </a:p>
          <a:p>
            <a:pPr marL="342900" indent="-342900" defTabSz="412750">
              <a:buFont typeface="Wingdings" panose="05000000000000000000" pitchFamily="2" charset="2"/>
              <a:buChar char="Ø"/>
              <a:defRPr spc="0">
                <a:solidFill>
                  <a:srgbClr val="000000"/>
                </a:solidFill>
              </a:defRPr>
            </a:pPr>
            <a:r>
              <a:rPr lang="fr-CA" sz="2000" dirty="0" smtClean="0">
                <a:solidFill>
                  <a:schemeClr val="bg1"/>
                </a:solidFill>
                <a:latin typeface="+mj-lt"/>
              </a:rPr>
              <a:t>La </a:t>
            </a:r>
            <a:r>
              <a:rPr lang="fr-CA" sz="2000" dirty="0">
                <a:solidFill>
                  <a:schemeClr val="bg1"/>
                </a:solidFill>
                <a:latin typeface="+mj-lt"/>
              </a:rPr>
              <a:t>nouvelle usine </a:t>
            </a:r>
            <a:r>
              <a:rPr lang="fr-CA" sz="2000" dirty="0" smtClean="0">
                <a:solidFill>
                  <a:schemeClr val="bg1"/>
                </a:solidFill>
                <a:latin typeface="+mj-lt"/>
              </a:rPr>
              <a:t>maintenant en marche permettra de </a:t>
            </a:r>
            <a:r>
              <a:rPr lang="fr-CA" sz="2000" dirty="0">
                <a:solidFill>
                  <a:schemeClr val="bg1"/>
                </a:solidFill>
                <a:latin typeface="+mj-lt"/>
              </a:rPr>
              <a:t>traiter les débits et les charges futurs générés par la croissance démographique et l'expansion commerciale et industrielle, dans une perspective de 10 ans. </a:t>
            </a:r>
            <a:endParaRPr lang="fr-CA" sz="3200" kern="0" dirty="0">
              <a:solidFill>
                <a:schemeClr val="bg1"/>
              </a:solidFill>
              <a:latin typeface="+mj-lt"/>
              <a:cs typeface="Helvetica"/>
              <a:sym typeface="Helvetica"/>
            </a:endParaRP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cxnSp>
        <p:nvCxnSpPr>
          <p:cNvPr id="18" name="Connecteur droit 17"/>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sp>
        <p:nvSpPr>
          <p:cNvPr id="2" name="Rectangle 1"/>
          <p:cNvSpPr/>
          <p:nvPr/>
        </p:nvSpPr>
        <p:spPr>
          <a:xfrm>
            <a:off x="545339" y="1622979"/>
            <a:ext cx="6096000" cy="369332"/>
          </a:xfrm>
          <a:prstGeom prst="rect">
            <a:avLst/>
          </a:prstGeom>
        </p:spPr>
        <p:txBody>
          <a:bodyPr>
            <a:spAutoFit/>
          </a:bodyPr>
          <a:lstStyle/>
          <a:p>
            <a:r>
              <a:rPr lang="fr-CA" b="0" i="0" dirty="0" smtClean="0">
                <a:solidFill>
                  <a:srgbClr val="050505"/>
                </a:solidFill>
                <a:effectLst/>
                <a:latin typeface="+mj-lt"/>
              </a:rPr>
              <a:t>Notre ville est en pleine croissance! En 2022, à ce jour, ce sont : </a:t>
            </a:r>
          </a:p>
        </p:txBody>
      </p:sp>
      <p:sp>
        <p:nvSpPr>
          <p:cNvPr id="8" name="Oval 50"/>
          <p:cNvSpPr/>
          <p:nvPr/>
        </p:nvSpPr>
        <p:spPr>
          <a:xfrm>
            <a:off x="1026724" y="2123765"/>
            <a:ext cx="693922" cy="64429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1013"/>
          </a:p>
        </p:txBody>
      </p:sp>
      <p:sp>
        <p:nvSpPr>
          <p:cNvPr id="12" name="Rectangle 11"/>
          <p:cNvSpPr/>
          <p:nvPr/>
        </p:nvSpPr>
        <p:spPr>
          <a:xfrm>
            <a:off x="1773827" y="2149877"/>
            <a:ext cx="4957743" cy="58477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1600" b="1" dirty="0">
                <a:latin typeface="+mj-lt"/>
              </a:rPr>
              <a:t>p</a:t>
            </a:r>
            <a:r>
              <a:rPr lang="fr-CA" sz="1600" b="1" dirty="0" smtClean="0">
                <a:latin typeface="+mj-lt"/>
              </a:rPr>
              <a:t>ermis</a:t>
            </a:r>
            <a:r>
              <a:rPr lang="fr-CA" sz="1600" dirty="0" smtClean="0">
                <a:latin typeface="+mj-lt"/>
              </a:rPr>
              <a:t> qui ont été émis permettant d’apporter des </a:t>
            </a:r>
            <a:r>
              <a:rPr lang="fr-CA" sz="1600" b="1" dirty="0" smtClean="0">
                <a:latin typeface="+mj-lt"/>
              </a:rPr>
              <a:t>améliorations aux immeubles</a:t>
            </a:r>
            <a:endParaRPr lang="id-ID" sz="1600" b="1" dirty="0">
              <a:latin typeface="+mj-lt"/>
            </a:endParaRPr>
          </a:p>
        </p:txBody>
      </p:sp>
      <p:sp>
        <p:nvSpPr>
          <p:cNvPr id="13" name="Rectangle 12"/>
          <p:cNvSpPr/>
          <p:nvPr/>
        </p:nvSpPr>
        <p:spPr>
          <a:xfrm>
            <a:off x="1783521" y="3033705"/>
            <a:ext cx="4851768" cy="338554"/>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1600" b="1" dirty="0">
                <a:latin typeface="+mj-lt"/>
              </a:rPr>
              <a:t>n</a:t>
            </a:r>
            <a:r>
              <a:rPr lang="fr-CA" sz="1600" b="1" dirty="0" smtClean="0">
                <a:latin typeface="+mj-lt"/>
              </a:rPr>
              <a:t>ouveaux logements</a:t>
            </a:r>
            <a:r>
              <a:rPr lang="fr-CA" sz="1600" dirty="0" smtClean="0">
                <a:latin typeface="+mj-lt"/>
              </a:rPr>
              <a:t> (tous types confondus)</a:t>
            </a:r>
            <a:endParaRPr lang="id-ID" sz="1600" dirty="0">
              <a:latin typeface="+mj-lt"/>
            </a:endParaRPr>
          </a:p>
        </p:txBody>
      </p:sp>
      <p:sp>
        <p:nvSpPr>
          <p:cNvPr id="4" name="Rectangle 3"/>
          <p:cNvSpPr/>
          <p:nvPr/>
        </p:nvSpPr>
        <p:spPr>
          <a:xfrm>
            <a:off x="8118237" y="1874760"/>
            <a:ext cx="2928257" cy="1477328"/>
          </a:xfrm>
          <a:prstGeom prst="rect">
            <a:avLst/>
          </a:prstGeom>
        </p:spPr>
        <p:txBody>
          <a:bodyPr wrap="square">
            <a:spAutoFit/>
          </a:bodyPr>
          <a:lstStyle/>
          <a:p>
            <a:r>
              <a:rPr lang="fr-CA" dirty="0" smtClean="0">
                <a:solidFill>
                  <a:srgbClr val="050505"/>
                </a:solidFill>
                <a:latin typeface="+mj-lt"/>
              </a:rPr>
              <a:t>Les différents projets sont déjà bien entamés.</a:t>
            </a:r>
          </a:p>
          <a:p>
            <a:endParaRPr lang="fr-CA" b="0" i="0" dirty="0">
              <a:solidFill>
                <a:srgbClr val="050505"/>
              </a:solidFill>
              <a:effectLst/>
              <a:latin typeface="+mj-lt"/>
            </a:endParaRPr>
          </a:p>
          <a:p>
            <a:r>
              <a:rPr lang="fr-CA" dirty="0" smtClean="0">
                <a:solidFill>
                  <a:srgbClr val="050505"/>
                </a:solidFill>
                <a:latin typeface="+mj-lt"/>
              </a:rPr>
              <a:t>Le train est en marche, il faut embarquer et y rester!</a:t>
            </a:r>
            <a:endParaRPr lang="fr-CA" b="0" i="0" dirty="0" smtClean="0">
              <a:solidFill>
                <a:srgbClr val="050505"/>
              </a:solidFill>
              <a:effectLst/>
              <a:latin typeface="+mj-lt"/>
            </a:endParaRPr>
          </a:p>
        </p:txBody>
      </p:sp>
      <p:sp>
        <p:nvSpPr>
          <p:cNvPr id="23" name="Rectangle 22"/>
          <p:cNvSpPr/>
          <p:nvPr>
            <p:custDataLst>
              <p:tags r:id="rId2"/>
            </p:custDataLst>
          </p:nvPr>
        </p:nvSpPr>
        <p:spPr>
          <a:xfrm>
            <a:off x="0" y="4060723"/>
            <a:ext cx="12192000" cy="2005780"/>
          </a:xfrm>
          <a:prstGeom prst="rect">
            <a:avLst/>
          </a:prstGeom>
          <a:solidFill>
            <a:srgbClr val="FA744F"/>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111760" algn="l">
              <a:spcAft>
                <a:spcPts val="0"/>
              </a:spcAft>
            </a:pPr>
            <a:endParaRPr lang="fr-CA" sz="3600" dirty="0" smtClean="0">
              <a:solidFill>
                <a:srgbClr val="000000"/>
              </a:solidFill>
              <a:latin typeface="Calibri Light" pitchFamily="34" charset="0"/>
            </a:endParaRPr>
          </a:p>
        </p:txBody>
      </p:sp>
      <p:sp>
        <p:nvSpPr>
          <p:cNvPr id="24" name="Rectangle 23"/>
          <p:cNvSpPr/>
          <p:nvPr/>
        </p:nvSpPr>
        <p:spPr>
          <a:xfrm>
            <a:off x="363443" y="4459586"/>
            <a:ext cx="11582751" cy="584775"/>
          </a:xfrm>
          <a:prstGeom prst="rect">
            <a:avLst/>
          </a:prstGeom>
        </p:spPr>
        <p:txBody>
          <a:bodyPr wrap="square">
            <a:spAutoFit/>
          </a:bodyPr>
          <a:lstStyle/>
          <a:p>
            <a:pPr algn="ctr"/>
            <a:r>
              <a:rPr lang="fr-CA" sz="1600" b="0" i="0" dirty="0" smtClean="0">
                <a:solidFill>
                  <a:schemeClr val="bg1"/>
                </a:solidFill>
                <a:effectLst/>
                <a:latin typeface="+mj-lt"/>
              </a:rPr>
              <a:t>Ce sont </a:t>
            </a:r>
            <a:r>
              <a:rPr lang="fr-CA" sz="1600" b="1" i="0" dirty="0" smtClean="0">
                <a:solidFill>
                  <a:schemeClr val="bg1"/>
                </a:solidFill>
                <a:effectLst/>
                <a:latin typeface="+mj-lt"/>
              </a:rPr>
              <a:t>4 887 nouveaux logements </a:t>
            </a:r>
            <a:r>
              <a:rPr lang="fr-CA" sz="1600" b="0" i="0" dirty="0" smtClean="0">
                <a:solidFill>
                  <a:schemeClr val="bg1"/>
                </a:solidFill>
                <a:effectLst/>
                <a:latin typeface="+mj-lt"/>
              </a:rPr>
              <a:t>(tous types confondus) sous forme de projets qui sont connus présentement et à venir, représentant près de </a:t>
            </a:r>
            <a:r>
              <a:rPr lang="fr-CA" sz="1600" b="1" i="0" dirty="0" smtClean="0">
                <a:solidFill>
                  <a:schemeClr val="bg1"/>
                </a:solidFill>
                <a:effectLst/>
                <a:latin typeface="+mj-lt"/>
              </a:rPr>
              <a:t>1 </a:t>
            </a:r>
            <a:r>
              <a:rPr lang="fr-CA" sz="1600" b="1" i="0" dirty="0" err="1" smtClean="0">
                <a:solidFill>
                  <a:schemeClr val="bg1"/>
                </a:solidFill>
                <a:effectLst/>
                <a:latin typeface="+mj-lt"/>
              </a:rPr>
              <a:t>millards</a:t>
            </a:r>
            <a:r>
              <a:rPr lang="fr-CA" sz="1600" b="1" i="0" dirty="0" smtClean="0">
                <a:solidFill>
                  <a:schemeClr val="bg1"/>
                </a:solidFill>
                <a:effectLst/>
                <a:latin typeface="+mj-lt"/>
              </a:rPr>
              <a:t> $ en investissements</a:t>
            </a:r>
            <a:r>
              <a:rPr lang="fr-CA" sz="1600" b="0" i="0" dirty="0" smtClean="0">
                <a:solidFill>
                  <a:schemeClr val="bg1"/>
                </a:solidFill>
                <a:effectLst/>
                <a:latin typeface="+mj-lt"/>
              </a:rPr>
              <a:t>. </a:t>
            </a:r>
          </a:p>
        </p:txBody>
      </p:sp>
      <p:sp>
        <p:nvSpPr>
          <p:cNvPr id="25" name="Oval 50"/>
          <p:cNvSpPr/>
          <p:nvPr/>
        </p:nvSpPr>
        <p:spPr>
          <a:xfrm>
            <a:off x="1021808" y="2856268"/>
            <a:ext cx="693922" cy="64429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1013"/>
          </a:p>
        </p:txBody>
      </p:sp>
      <p:sp>
        <p:nvSpPr>
          <p:cNvPr id="27" name="Rectangle 26"/>
          <p:cNvSpPr/>
          <p:nvPr/>
        </p:nvSpPr>
        <p:spPr>
          <a:xfrm>
            <a:off x="338862" y="5133097"/>
            <a:ext cx="11582751" cy="338554"/>
          </a:xfrm>
          <a:prstGeom prst="rect">
            <a:avLst/>
          </a:prstGeom>
        </p:spPr>
        <p:txBody>
          <a:bodyPr wrap="square">
            <a:spAutoFit/>
          </a:bodyPr>
          <a:lstStyle/>
          <a:p>
            <a:pPr algn="ctr"/>
            <a:r>
              <a:rPr lang="fr-CA" sz="1600" b="0" i="0" dirty="0" smtClean="0">
                <a:solidFill>
                  <a:schemeClr val="bg1"/>
                </a:solidFill>
                <a:effectLst/>
                <a:latin typeface="+mj-lt"/>
              </a:rPr>
              <a:t>235 millions $ en investissements au niveau commercial et industriel</a:t>
            </a:r>
          </a:p>
        </p:txBody>
      </p:sp>
      <p:sp>
        <p:nvSpPr>
          <p:cNvPr id="28" name="Rectangle 27"/>
          <p:cNvSpPr/>
          <p:nvPr/>
        </p:nvSpPr>
        <p:spPr>
          <a:xfrm>
            <a:off x="333946" y="5501806"/>
            <a:ext cx="11582751" cy="338554"/>
          </a:xfrm>
          <a:prstGeom prst="rect">
            <a:avLst/>
          </a:prstGeom>
        </p:spPr>
        <p:txBody>
          <a:bodyPr wrap="square">
            <a:spAutoFit/>
          </a:bodyPr>
          <a:lstStyle/>
          <a:p>
            <a:pPr algn="ctr"/>
            <a:r>
              <a:rPr lang="fr-CA" sz="1600" dirty="0" smtClean="0">
                <a:solidFill>
                  <a:schemeClr val="bg1"/>
                </a:solidFill>
                <a:latin typeface="+mj-lt"/>
              </a:rPr>
              <a:t>735</a:t>
            </a:r>
            <a:r>
              <a:rPr lang="fr-CA" sz="1600" b="0" i="0" dirty="0" smtClean="0">
                <a:solidFill>
                  <a:schemeClr val="bg1"/>
                </a:solidFill>
                <a:effectLst/>
                <a:latin typeface="+mj-lt"/>
              </a:rPr>
              <a:t> millions $ en investissements liés au projet Google</a:t>
            </a:r>
          </a:p>
        </p:txBody>
      </p:sp>
      <p:sp>
        <p:nvSpPr>
          <p:cNvPr id="31" name="Rectangle 30"/>
          <p:cNvSpPr/>
          <p:nvPr/>
        </p:nvSpPr>
        <p:spPr>
          <a:xfrm>
            <a:off x="1091897" y="2236019"/>
            <a:ext cx="2928257" cy="369332"/>
          </a:xfrm>
          <a:prstGeom prst="rect">
            <a:avLst/>
          </a:prstGeom>
        </p:spPr>
        <p:txBody>
          <a:bodyPr wrap="square">
            <a:spAutoFit/>
          </a:bodyPr>
          <a:lstStyle/>
          <a:p>
            <a:r>
              <a:rPr lang="fr-CA" b="1" dirty="0" smtClean="0">
                <a:solidFill>
                  <a:schemeClr val="bg1"/>
                </a:solidFill>
                <a:latin typeface="+mj-lt"/>
              </a:rPr>
              <a:t>141</a:t>
            </a:r>
            <a:endParaRPr lang="fr-CA" b="1" i="0" dirty="0" smtClean="0">
              <a:solidFill>
                <a:schemeClr val="bg1"/>
              </a:solidFill>
              <a:effectLst/>
              <a:latin typeface="+mj-lt"/>
            </a:endParaRPr>
          </a:p>
        </p:txBody>
      </p:sp>
      <p:sp>
        <p:nvSpPr>
          <p:cNvPr id="32" name="Rectangle 31"/>
          <p:cNvSpPr/>
          <p:nvPr/>
        </p:nvSpPr>
        <p:spPr>
          <a:xfrm>
            <a:off x="1096813" y="2958690"/>
            <a:ext cx="2928257" cy="369332"/>
          </a:xfrm>
          <a:prstGeom prst="rect">
            <a:avLst/>
          </a:prstGeom>
        </p:spPr>
        <p:txBody>
          <a:bodyPr wrap="square">
            <a:spAutoFit/>
          </a:bodyPr>
          <a:lstStyle/>
          <a:p>
            <a:r>
              <a:rPr lang="fr-CA" b="1" dirty="0" smtClean="0">
                <a:solidFill>
                  <a:schemeClr val="bg1"/>
                </a:solidFill>
                <a:latin typeface="+mj-lt"/>
              </a:rPr>
              <a:t>169</a:t>
            </a:r>
            <a:endParaRPr lang="fr-CA" b="1" i="0" dirty="0" smtClean="0">
              <a:solidFill>
                <a:schemeClr val="bg1"/>
              </a:solidFill>
              <a:effectLst/>
              <a:latin typeface="+mj-lt"/>
            </a:endParaRPr>
          </a:p>
        </p:txBody>
      </p:sp>
      <p:sp>
        <p:nvSpPr>
          <p:cNvPr id="17" name="Rectangle à coins arrondis 16"/>
          <p:cNvSpPr/>
          <p:nvPr/>
        </p:nvSpPr>
        <p:spPr>
          <a:xfrm>
            <a:off x="7721270" y="1657859"/>
            <a:ext cx="3586740" cy="2010160"/>
          </a:xfrm>
          <a:prstGeom prst="roundRect">
            <a:avLst/>
          </a:prstGeom>
          <a:ln w="50800">
            <a:solidFill>
              <a:srgbClr val="448BCB"/>
            </a:solidFill>
            <a:miter lim="400000"/>
          </a:ln>
          <a:extLst>
            <a:ext uri="{C572A759-6A51-4108-AA02-DFA0A04FC94B}">
              <ma14:wrappingTextBoxFlag xmlns:ma14="http://schemas.microsoft.com/office/mac/drawingml/2011/main" xmlns="" val="1"/>
            </a:ext>
          </a:extLst>
        </p:spPr>
        <p:txBody>
          <a:bodyPr lIns="0" tIns="0" rIns="0" bIns="0" rtlCol="0" anchor="ctr"/>
          <a:lstStyle/>
          <a:p>
            <a:pPr marL="111760" algn="l">
              <a:spcAft>
                <a:spcPts val="0"/>
              </a:spcAft>
            </a:pPr>
            <a:endParaRPr lang="fr-CA" sz="3600" dirty="0" smtClean="0">
              <a:solidFill>
                <a:srgbClr val="000000"/>
              </a:solidFill>
              <a:latin typeface="Calibri Light" pitchFamily="34" charset="0"/>
            </a:endParaRPr>
          </a:p>
        </p:txBody>
      </p:sp>
    </p:spTree>
    <p:extLst>
      <p:ext uri="{BB962C8B-B14F-4D97-AF65-F5344CB8AC3E}">
        <p14:creationId xmlns:p14="http://schemas.microsoft.com/office/powerpoint/2010/main" val="17564815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6607" y="2032818"/>
            <a:ext cx="5808408" cy="5808408"/>
          </a:xfrm>
          <a:prstGeom prst="rect">
            <a:avLst/>
          </a:prstGeom>
        </p:spPr>
      </p:pic>
      <p:sp>
        <p:nvSpPr>
          <p:cNvPr id="11" name="Rectangle 10"/>
          <p:cNvSpPr/>
          <p:nvPr/>
        </p:nvSpPr>
        <p:spPr>
          <a:xfrm>
            <a:off x="7944466" y="1445342"/>
            <a:ext cx="3706760" cy="1553498"/>
          </a:xfrm>
          <a:prstGeom prst="rect">
            <a:avLst/>
          </a:prstGeom>
          <a:solidFill>
            <a:srgbClr val="FDC600"/>
          </a:solidFill>
          <a:ln w="12700">
            <a:miter lim="400000"/>
          </a:ln>
          <a:effectLst>
            <a:outerShdw blurRad="50800" dist="38100" dir="2700000" sx="102000" sy="102000" algn="tl" rotWithShape="0">
              <a:prstClr val="black">
                <a:alpha val="40000"/>
              </a:prstClr>
            </a:outerShdw>
            <a:softEdge rad="25400"/>
          </a:effectLst>
          <a:extLst>
            <a:ext uri="{C572A759-6A51-4108-AA02-DFA0A04FC94B}">
              <ma14:wrappingTextBoxFlag xmlns:ma14="http://schemas.microsoft.com/office/mac/drawingml/2011/main" xmlns="" val="1"/>
            </a:ext>
          </a:extLst>
        </p:spPr>
        <p:txBody>
          <a:bodyPr lIns="0" tIns="0" rIns="0" bIns="0" rtlCol="0" anchor="ctr"/>
          <a:lstStyle/>
          <a:p>
            <a:pPr marL="111760" algn="l">
              <a:spcAft>
                <a:spcPts val="0"/>
              </a:spcAft>
            </a:pPr>
            <a:endParaRPr lang="fr-CA" sz="3600" dirty="0" smtClean="0">
              <a:solidFill>
                <a:srgbClr val="000000"/>
              </a:solidFill>
              <a:latin typeface="Calibri Light" pitchFamily="34" charset="0"/>
            </a:endParaRPr>
          </a:p>
        </p:txBody>
      </p:sp>
      <p:sp>
        <p:nvSpPr>
          <p:cNvPr id="2"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DILEMME </a:t>
            </a:r>
            <a:r>
              <a:rPr lang="fr-CA" sz="3200" b="1" spc="0" dirty="0" smtClean="0">
                <a:solidFill>
                  <a:srgbClr val="000000"/>
                </a:solidFill>
                <a:latin typeface="Calibri Light" pitchFamily="34" charset="0"/>
              </a:rPr>
              <a:t>DE </a:t>
            </a:r>
            <a:r>
              <a:rPr lang="fr-CA" sz="3200" b="1" spc="0" dirty="0" smtClean="0">
                <a:solidFill>
                  <a:srgbClr val="000000"/>
                </a:solidFill>
                <a:latin typeface="Calibri Light" pitchFamily="34" charset="0"/>
              </a:rPr>
              <a:t>LA DENSIFICATION LIÉE </a:t>
            </a:r>
            <a:r>
              <a:rPr lang="fr-CA" sz="3200" b="1" spc="0" dirty="0" smtClean="0">
                <a:solidFill>
                  <a:srgbClr val="000000"/>
                </a:solidFill>
                <a:latin typeface="Calibri Light" pitchFamily="34" charset="0"/>
              </a:rPr>
              <a:t>AU FORT DÉVELOPPEMENT </a:t>
            </a:r>
            <a:endParaRPr lang="fr-CA" sz="3200" b="1" spc="0" dirty="0">
              <a:solidFill>
                <a:srgbClr val="000000"/>
              </a:solidFill>
              <a:latin typeface="Calibri Light" pitchFamily="34"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4" name="Rectangle 3"/>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5" name="Connecteur droit 4"/>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25051" y="1469937"/>
            <a:ext cx="6879772" cy="4555093"/>
          </a:xfrm>
          <a:prstGeom prst="rect">
            <a:avLst/>
          </a:prstGeom>
        </p:spPr>
        <p:txBody>
          <a:bodyPr wrap="square">
            <a:spAutoFit/>
          </a:bodyPr>
          <a:lstStyle/>
          <a:p>
            <a:r>
              <a:rPr lang="fr-CA" sz="1600" dirty="0" smtClean="0">
                <a:latin typeface="+mj-lt"/>
              </a:rPr>
              <a:t>Nombreuses municipalités comme Beauharnois font face à des défis pour contrer l’étalement urbain et favoriser l’accessibilité au logement. </a:t>
            </a:r>
          </a:p>
          <a:p>
            <a:endParaRPr lang="fr-CA" sz="1600" b="0" i="0" dirty="0">
              <a:solidFill>
                <a:srgbClr val="202124"/>
              </a:solidFill>
              <a:effectLst/>
              <a:latin typeface="+mj-lt"/>
            </a:endParaRPr>
          </a:p>
          <a:p>
            <a:r>
              <a:rPr lang="fr-CA" sz="1600" b="0" i="0" dirty="0" smtClean="0">
                <a:solidFill>
                  <a:srgbClr val="202124"/>
                </a:solidFill>
                <a:effectLst/>
                <a:latin typeface="+mj-lt"/>
              </a:rPr>
              <a:t>La densification répond à divers problèmes que pose aujourd'hui la gestion des espaces de banlieue: </a:t>
            </a:r>
            <a:r>
              <a:rPr lang="fr-CA" sz="1600" b="1" i="0" dirty="0" smtClean="0">
                <a:solidFill>
                  <a:srgbClr val="202124"/>
                </a:solidFill>
                <a:effectLst/>
                <a:latin typeface="+mj-lt"/>
              </a:rPr>
              <a:t>pénurie foncière à l'intérieur des limites construites des municipalités et l’optimisation des services et équipements de proximité, entre autres.</a:t>
            </a:r>
            <a:endParaRPr lang="fr-CA" sz="1600" b="0" i="0" dirty="0" smtClean="0">
              <a:solidFill>
                <a:srgbClr val="202124"/>
              </a:solidFill>
              <a:effectLst/>
              <a:latin typeface="+mj-lt"/>
            </a:endParaRPr>
          </a:p>
          <a:p>
            <a:endParaRPr lang="fr-CA" sz="1600" dirty="0" smtClean="0">
              <a:solidFill>
                <a:srgbClr val="202124"/>
              </a:solidFill>
              <a:latin typeface="+mj-lt"/>
            </a:endParaRPr>
          </a:p>
          <a:p>
            <a:r>
              <a:rPr lang="fr-CA" sz="1600" dirty="0" smtClean="0">
                <a:latin typeface="+mj-lt"/>
              </a:rPr>
              <a:t>Les appréhensions négatives sont légitimes au sujet de l’apparition de tours d’habitation, plus hautes et plus larges. </a:t>
            </a:r>
          </a:p>
          <a:p>
            <a:endParaRPr lang="fr-CA" sz="1600" dirty="0">
              <a:latin typeface="+mj-lt"/>
            </a:endParaRPr>
          </a:p>
          <a:p>
            <a:r>
              <a:rPr lang="fr-CA" sz="1600" dirty="0" smtClean="0">
                <a:latin typeface="+mj-lt"/>
              </a:rPr>
              <a:t>Mais, bien pensés et réalisés, ce type de projet peut avoir beaucoup d’avantages :</a:t>
            </a:r>
            <a:endParaRPr lang="fr-CA" sz="1600" dirty="0">
              <a:solidFill>
                <a:srgbClr val="202124"/>
              </a:solidFill>
              <a:latin typeface="+mj-lt"/>
            </a:endParaRPr>
          </a:p>
          <a:p>
            <a:pPr marL="285750" indent="-285750">
              <a:buFont typeface="Wingdings" panose="05000000000000000000" pitchFamily="2" charset="2"/>
              <a:buChar char="Ø"/>
            </a:pPr>
            <a:r>
              <a:rPr lang="fr-CA" sz="1600" dirty="0" smtClean="0">
                <a:latin typeface="+mj-lt"/>
              </a:rPr>
              <a:t>Tours </a:t>
            </a:r>
            <a:r>
              <a:rPr lang="fr-CA" sz="1600" dirty="0">
                <a:latin typeface="+mj-lt"/>
              </a:rPr>
              <a:t>en hauteur permettent de dégager des espaces au sol pour des aménagements </a:t>
            </a:r>
            <a:r>
              <a:rPr lang="fr-CA" sz="1600" dirty="0" smtClean="0">
                <a:latin typeface="+mj-lt"/>
              </a:rPr>
              <a:t>attrayants, comme des </a:t>
            </a:r>
            <a:r>
              <a:rPr lang="fr-CA" sz="1600" dirty="0">
                <a:latin typeface="+mj-lt"/>
              </a:rPr>
              <a:t>espaces verts et un paysage accueillant. </a:t>
            </a:r>
            <a:endParaRPr lang="fr-CA" sz="1600" dirty="0" smtClean="0">
              <a:latin typeface="+mj-lt"/>
            </a:endParaRPr>
          </a:p>
          <a:p>
            <a:endParaRPr lang="fr-CA" sz="1600" dirty="0">
              <a:latin typeface="+mj-lt"/>
            </a:endParaRPr>
          </a:p>
          <a:p>
            <a:r>
              <a:rPr lang="fr-CA" sz="1600" dirty="0" smtClean="0">
                <a:latin typeface="+mj-lt"/>
              </a:rPr>
              <a:t>La densité </a:t>
            </a:r>
            <a:r>
              <a:rPr lang="fr-CA" sz="1600" dirty="0">
                <a:latin typeface="+mj-lt"/>
              </a:rPr>
              <a:t>peut prendre divers visages </a:t>
            </a:r>
            <a:r>
              <a:rPr lang="fr-CA" sz="1600" b="1" dirty="0">
                <a:latin typeface="+mj-lt"/>
              </a:rPr>
              <a:t>qu’il faut explorer</a:t>
            </a:r>
            <a:r>
              <a:rPr lang="fr-CA" sz="1600" dirty="0">
                <a:latin typeface="+mj-lt"/>
              </a:rPr>
              <a:t>. </a:t>
            </a:r>
            <a:endParaRPr lang="fr-CA" sz="1600" dirty="0" smtClean="0">
              <a:latin typeface="+mj-lt"/>
            </a:endParaRPr>
          </a:p>
          <a:p>
            <a:endParaRPr lang="fr-CA" dirty="0" smtClean="0"/>
          </a:p>
        </p:txBody>
      </p:sp>
      <p:sp>
        <p:nvSpPr>
          <p:cNvPr id="10" name="Rectangle 9"/>
          <p:cNvSpPr/>
          <p:nvPr/>
        </p:nvSpPr>
        <p:spPr>
          <a:xfrm>
            <a:off x="8160775" y="1591667"/>
            <a:ext cx="3578942" cy="1200329"/>
          </a:xfrm>
          <a:prstGeom prst="rect">
            <a:avLst/>
          </a:prstGeom>
        </p:spPr>
        <p:txBody>
          <a:bodyPr wrap="square">
            <a:spAutoFit/>
          </a:bodyPr>
          <a:lstStyle/>
          <a:p>
            <a:r>
              <a:rPr lang="fr-CA" b="1" dirty="0">
                <a:latin typeface="+mj-lt"/>
              </a:rPr>
              <a:t>L</a:t>
            </a:r>
            <a:r>
              <a:rPr lang="fr-CA" b="1" dirty="0" smtClean="0">
                <a:latin typeface="+mj-lt"/>
              </a:rPr>
              <a:t>es </a:t>
            </a:r>
            <a:r>
              <a:rPr lang="fr-CA" b="1" dirty="0">
                <a:latin typeface="+mj-lt"/>
              </a:rPr>
              <a:t>milieux qui connaissent une croissance de leur population sont appelés à densifier leurs quartiers plutôt que de s’étaler.</a:t>
            </a:r>
          </a:p>
        </p:txBody>
      </p:sp>
    </p:spTree>
    <p:extLst>
      <p:ext uri="{BB962C8B-B14F-4D97-AF65-F5344CB8AC3E}">
        <p14:creationId xmlns:p14="http://schemas.microsoft.com/office/powerpoint/2010/main" val="48430714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2" name="Rectangle 11"/>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13" name="Connecteur droit 12"/>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9"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NOUVELLES SOURCES DE REVENUS</a:t>
            </a:r>
            <a:endParaRPr lang="fr-CA" sz="3200" b="1" spc="0" dirty="0">
              <a:solidFill>
                <a:srgbClr val="000000"/>
              </a:solidFill>
              <a:latin typeface="Calibri Light" pitchFamily="34" charset="0"/>
            </a:endParaRPr>
          </a:p>
        </p:txBody>
      </p:sp>
      <p:sp>
        <p:nvSpPr>
          <p:cNvPr id="14" name="Rectangle 13"/>
          <p:cNvSpPr/>
          <p:nvPr/>
        </p:nvSpPr>
        <p:spPr>
          <a:xfrm>
            <a:off x="623647" y="1552046"/>
            <a:ext cx="6455579" cy="3785652"/>
          </a:xfrm>
          <a:prstGeom prst="rect">
            <a:avLst/>
          </a:prstGeom>
        </p:spPr>
        <p:txBody>
          <a:bodyPr wrap="square">
            <a:spAutoFit/>
          </a:bodyPr>
          <a:lstStyle/>
          <a:p>
            <a:pPr marL="342900" indent="-342900" defTabSz="412750">
              <a:buFont typeface="Wingdings" panose="05000000000000000000" pitchFamily="2" charset="2"/>
              <a:buChar char="Ø"/>
              <a:defRPr spc="0">
                <a:solidFill>
                  <a:srgbClr val="000000"/>
                </a:solidFill>
              </a:defRPr>
            </a:pPr>
            <a:r>
              <a:rPr lang="fr-CA" sz="2000" dirty="0" smtClean="0">
                <a:latin typeface="+mj-lt"/>
              </a:rPr>
              <a:t>Mise en place des redevances au développement</a:t>
            </a:r>
            <a:endParaRPr lang="fr-CA" sz="2000" dirty="0">
              <a:latin typeface="+mj-lt"/>
            </a:endParaRPr>
          </a:p>
          <a:p>
            <a:pPr marL="342900" indent="-342900" defTabSz="412750">
              <a:buFont typeface="Wingdings" panose="05000000000000000000" pitchFamily="2" charset="2"/>
              <a:buChar char="Ø"/>
              <a:defRPr spc="0">
                <a:solidFill>
                  <a:srgbClr val="000000"/>
                </a:solidFill>
              </a:defRPr>
            </a:pPr>
            <a:endParaRPr lang="fr-CA" sz="2000" kern="0" dirty="0">
              <a:latin typeface="+mj-lt"/>
              <a:cs typeface="Helvetica"/>
              <a:sym typeface="Helvetica"/>
            </a:endParaRPr>
          </a:p>
          <a:p>
            <a:pPr marL="342900" indent="-342900" defTabSz="412750">
              <a:buFont typeface="Wingdings" panose="05000000000000000000" pitchFamily="2" charset="2"/>
              <a:buChar char="Ø"/>
              <a:defRPr spc="0">
                <a:solidFill>
                  <a:srgbClr val="000000"/>
                </a:solidFill>
              </a:defRPr>
            </a:pPr>
            <a:r>
              <a:rPr lang="fr-CA" sz="2000" dirty="0" smtClean="0">
                <a:latin typeface="+mj-lt"/>
              </a:rPr>
              <a:t>Ajustements aux droits de mutation pour les bâtiments de 750 000 $ et plus</a:t>
            </a:r>
          </a:p>
          <a:p>
            <a:pPr marL="342900" indent="-342900" defTabSz="412750">
              <a:buFont typeface="Wingdings" panose="05000000000000000000" pitchFamily="2" charset="2"/>
              <a:buChar char="Ø"/>
              <a:defRPr spc="0">
                <a:solidFill>
                  <a:srgbClr val="000000"/>
                </a:solidFill>
              </a:defRPr>
            </a:pPr>
            <a:endParaRPr lang="fr-CA" sz="2000" kern="0" dirty="0">
              <a:latin typeface="+mj-lt"/>
              <a:cs typeface="Helvetica"/>
              <a:sym typeface="Helvetica"/>
            </a:endParaRPr>
          </a:p>
          <a:p>
            <a:pPr marL="342900" indent="-342900" defTabSz="412750">
              <a:buFont typeface="Wingdings" panose="05000000000000000000" pitchFamily="2" charset="2"/>
              <a:buChar char="Ø"/>
              <a:defRPr spc="0">
                <a:solidFill>
                  <a:srgbClr val="000000"/>
                </a:solidFill>
              </a:defRPr>
            </a:pPr>
            <a:r>
              <a:rPr lang="fr-CA" sz="2000" kern="0" dirty="0" smtClean="0">
                <a:latin typeface="+mj-lt"/>
                <a:cs typeface="Helvetica"/>
                <a:sym typeface="Helvetica"/>
              </a:rPr>
              <a:t>Ajustement du coût des permis en fonction du mètre carré du projet</a:t>
            </a:r>
          </a:p>
          <a:p>
            <a:pPr marL="342900" indent="-342900" defTabSz="412750">
              <a:buFont typeface="Wingdings" panose="05000000000000000000" pitchFamily="2" charset="2"/>
              <a:buChar char="Ø"/>
              <a:defRPr spc="0">
                <a:solidFill>
                  <a:srgbClr val="000000"/>
                </a:solidFill>
              </a:defRPr>
            </a:pPr>
            <a:endParaRPr lang="fr-CA" sz="2000" kern="0" dirty="0">
              <a:latin typeface="+mj-lt"/>
              <a:cs typeface="Helvetica"/>
              <a:sym typeface="Helvetica"/>
            </a:endParaRPr>
          </a:p>
          <a:p>
            <a:pPr marL="342900" indent="-342900" defTabSz="412750">
              <a:buFont typeface="Wingdings" panose="05000000000000000000" pitchFamily="2" charset="2"/>
              <a:buChar char="Ø"/>
              <a:defRPr spc="0">
                <a:solidFill>
                  <a:srgbClr val="000000"/>
                </a:solidFill>
              </a:defRPr>
            </a:pPr>
            <a:r>
              <a:rPr lang="fr-CA" sz="2000" kern="0" dirty="0" smtClean="0">
                <a:latin typeface="+mj-lt"/>
                <a:cs typeface="Helvetica"/>
                <a:sym typeface="Helvetica"/>
              </a:rPr>
              <a:t>Droit de préemption </a:t>
            </a:r>
            <a:r>
              <a:rPr lang="fr-CA" sz="2000" dirty="0" smtClean="0">
                <a:latin typeface="+mj-lt"/>
              </a:rPr>
              <a:t>permettant </a:t>
            </a:r>
            <a:r>
              <a:rPr lang="fr-CA" sz="2000" dirty="0">
                <a:latin typeface="+mj-lt"/>
              </a:rPr>
              <a:t>à la Ville </a:t>
            </a:r>
            <a:r>
              <a:rPr lang="fr-CA" sz="2000" dirty="0" smtClean="0">
                <a:latin typeface="+mj-lt"/>
              </a:rPr>
              <a:t>d’acheter </a:t>
            </a:r>
            <a:r>
              <a:rPr lang="fr-CA" sz="2000" dirty="0">
                <a:latin typeface="+mj-lt"/>
              </a:rPr>
              <a:t>en priorité sur tout autre acheteur certains immeubles ou terrains afin d’y réaliser des projets au bénéfice de la </a:t>
            </a:r>
            <a:r>
              <a:rPr lang="fr-CA" sz="2000" dirty="0" smtClean="0">
                <a:latin typeface="+mj-lt"/>
              </a:rPr>
              <a:t>communauté</a:t>
            </a:r>
            <a:endParaRPr lang="fr-CA" sz="3600" kern="0" dirty="0">
              <a:latin typeface="+mj-lt"/>
              <a:cs typeface="Helvetica"/>
              <a:sym typeface="Helvetica"/>
            </a:endParaRPr>
          </a:p>
        </p:txBody>
      </p:sp>
      <p:pic>
        <p:nvPicPr>
          <p:cNvPr id="16" name="Picture 4" descr="Résultats de recherche d'images pour « marge de crédi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871" y="2415458"/>
            <a:ext cx="4916129" cy="327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65092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4938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4" name="Ellipse 13"/>
          <p:cNvSpPr/>
          <p:nvPr/>
        </p:nvSpPr>
        <p:spPr>
          <a:xfrm>
            <a:off x="2207568" y="5697252"/>
            <a:ext cx="1152128" cy="936104"/>
          </a:xfrm>
          <a:prstGeom prst="ellipse">
            <a:avLst/>
          </a:prstGeom>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2" name="Shape 43"/>
          <p:cNvSpPr/>
          <p:nvPr/>
        </p:nvSpPr>
        <p:spPr>
          <a:xfrm>
            <a:off x="0" y="5731076"/>
            <a:ext cx="12192000" cy="1126924"/>
          </a:xfrm>
          <a:prstGeom prst="rect">
            <a:avLst/>
          </a:prstGeom>
          <a:solidFill>
            <a:srgbClr val="697784"/>
          </a:solidFill>
          <a:ln w="12700">
            <a:miter lim="400000"/>
          </a:ln>
        </p:spPr>
        <p:txBody>
          <a:bodyPr lIns="0" tIns="0" rIns="0" bIns="0" anchor="ctr"/>
          <a:lstStyle/>
          <a:p>
            <a:pPr lvl="0">
              <a:defRPr sz="3000" b="1" cap="none" spc="-90">
                <a:solidFill>
                  <a:srgbClr val="FFFFFF"/>
                </a:solidFill>
              </a:defRPr>
            </a:pPr>
            <a:endParaRPr sz="1500"/>
          </a:p>
        </p:txBody>
      </p:sp>
      <p:sp>
        <p:nvSpPr>
          <p:cNvPr id="19" name="Shape 204"/>
          <p:cNvSpPr txBox="1">
            <a:spLocks/>
          </p:cNvSpPr>
          <p:nvPr>
            <p:custDataLst>
              <p:tags r:id="rId1"/>
            </p:custDataLst>
          </p:nvPr>
        </p:nvSpPr>
        <p:spPr>
          <a:xfrm>
            <a:off x="615528" y="1732392"/>
            <a:ext cx="10628361" cy="2362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gn="just">
              <a:lnSpc>
                <a:spcPct val="100000"/>
              </a:lnSpc>
              <a:spcAft>
                <a:spcPts val="300"/>
              </a:spcAft>
              <a:defRPr sz="1800" spc="0">
                <a:solidFill>
                  <a:srgbClr val="000000"/>
                </a:solidFill>
              </a:defRPr>
            </a:pPr>
            <a:r>
              <a:rPr lang="fr-CA" sz="2000" spc="0" dirty="0" smtClean="0">
                <a:solidFill>
                  <a:srgbClr val="000000"/>
                </a:solidFill>
                <a:latin typeface="Calibri Light" pitchFamily="34" charset="0"/>
              </a:rPr>
              <a:t>Les nombreux projets et la croissance de la Ville </a:t>
            </a:r>
            <a:r>
              <a:rPr lang="fr-CA" sz="2000" b="1" spc="0" dirty="0" smtClean="0">
                <a:solidFill>
                  <a:srgbClr val="000000"/>
                </a:solidFill>
                <a:latin typeface="Calibri Light" pitchFamily="34" charset="0"/>
              </a:rPr>
              <a:t>ne nous empêchent pas d’agir avec diligence </a:t>
            </a:r>
            <a:r>
              <a:rPr lang="fr-CA" sz="2000" spc="0" dirty="0" smtClean="0">
                <a:solidFill>
                  <a:srgbClr val="000000"/>
                </a:solidFill>
                <a:latin typeface="Calibri Light" pitchFamily="34" charset="0"/>
              </a:rPr>
              <a:t>dans certains dossiers :</a:t>
            </a:r>
          </a:p>
          <a:p>
            <a:pPr algn="just">
              <a:lnSpc>
                <a:spcPct val="100000"/>
              </a:lnSpc>
              <a:spcAft>
                <a:spcPts val="300"/>
              </a:spcAft>
              <a:defRPr sz="1800" spc="0">
                <a:solidFill>
                  <a:srgbClr val="000000"/>
                </a:solidFill>
              </a:defRPr>
            </a:pPr>
            <a:endParaRPr lang="fr-CA" sz="2000" spc="0" dirty="0" smtClean="0">
              <a:solidFill>
                <a:srgbClr val="000000"/>
              </a:solidFill>
              <a:latin typeface="Calibri Light" pitchFamily="34" charset="0"/>
            </a:endParaRPr>
          </a:p>
          <a:p>
            <a:pPr marL="342900" indent="-342900" algn="just">
              <a:lnSpc>
                <a:spcPct val="100000"/>
              </a:lnSpc>
              <a:spcAft>
                <a:spcPts val="300"/>
              </a:spcAft>
              <a:buFont typeface="Wingdings" panose="05000000000000000000" pitchFamily="2" charset="2"/>
              <a:buChar char="Ø"/>
              <a:defRPr sz="1800" spc="0">
                <a:solidFill>
                  <a:srgbClr val="000000"/>
                </a:solidFill>
              </a:defRPr>
            </a:pPr>
            <a:r>
              <a:rPr lang="fr-CA" sz="2000" spc="0" dirty="0">
                <a:solidFill>
                  <a:srgbClr val="000000"/>
                </a:solidFill>
                <a:latin typeface="Calibri Light" pitchFamily="34" charset="0"/>
              </a:rPr>
              <a:t>Gel temporaire sur les nouvelles constructions résidentielles et certains types de projets commerciaux dans le secteur de </a:t>
            </a:r>
            <a:r>
              <a:rPr lang="fr-CA" sz="2000" spc="0" dirty="0" err="1">
                <a:solidFill>
                  <a:srgbClr val="000000"/>
                </a:solidFill>
                <a:latin typeface="Calibri Light" pitchFamily="34" charset="0"/>
              </a:rPr>
              <a:t>Melocheville</a:t>
            </a:r>
            <a:r>
              <a:rPr lang="fr-CA" sz="2000" spc="0" dirty="0">
                <a:solidFill>
                  <a:srgbClr val="000000"/>
                </a:solidFill>
                <a:latin typeface="Calibri Light" pitchFamily="34" charset="0"/>
              </a:rPr>
              <a:t> </a:t>
            </a:r>
          </a:p>
          <a:p>
            <a:pPr marL="342900" indent="-342900" algn="just">
              <a:lnSpc>
                <a:spcPct val="100000"/>
              </a:lnSpc>
              <a:spcAft>
                <a:spcPts val="300"/>
              </a:spcAft>
              <a:buFont typeface="Wingdings" panose="05000000000000000000" pitchFamily="2" charset="2"/>
              <a:buChar char="Ø"/>
              <a:defRPr sz="1800" spc="0">
                <a:solidFill>
                  <a:srgbClr val="000000"/>
                </a:solidFill>
              </a:defRPr>
            </a:pPr>
            <a:r>
              <a:rPr lang="fr-CA" sz="2000" spc="0" dirty="0" smtClean="0">
                <a:solidFill>
                  <a:srgbClr val="000000"/>
                </a:solidFill>
                <a:latin typeface="Calibri Light" pitchFamily="34" charset="0"/>
              </a:rPr>
              <a:t>Mesure visant à assurer la qualité et la quantité d’eau distribuée aux résidents du secteur suite aux problématiques observées sur le réseau d’aqueduc, jusqu’à ce qu’une solution durable soit déployée</a:t>
            </a:r>
          </a:p>
          <a:p>
            <a:pPr algn="just">
              <a:lnSpc>
                <a:spcPct val="100000"/>
              </a:lnSpc>
              <a:spcAft>
                <a:spcPts val="300"/>
              </a:spcAft>
              <a:defRPr sz="1800" spc="0">
                <a:solidFill>
                  <a:srgbClr val="000000"/>
                </a:solidFill>
              </a:defRPr>
            </a:pPr>
            <a:endParaRPr lang="fr-CA" sz="2400" spc="0" dirty="0">
              <a:solidFill>
                <a:srgbClr val="000000"/>
              </a:solidFill>
              <a:latin typeface="Calibri Light" pitchFamily="34" charset="0"/>
            </a:endParaRPr>
          </a:p>
        </p:txBody>
      </p:sp>
      <p:pic>
        <p:nvPicPr>
          <p:cNvPr id="4102" name="Picture 6" descr="Résultat de recherche d'images pour &quot;splash water png&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163" y="4079730"/>
            <a:ext cx="9651341" cy="1670033"/>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204"/>
          <p:cNvSpPr txBox="1">
            <a:spLocks/>
          </p:cNvSpPr>
          <p:nvPr>
            <p:custDataLst>
              <p:tags r:id="rId2"/>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DILIGENCE DANS LE DOSSIER D’APPROVISIONNEMENT EN EAU</a:t>
            </a:r>
            <a:endParaRPr lang="fr-CA" sz="3200" b="1" spc="0" dirty="0">
              <a:solidFill>
                <a:srgbClr val="000000"/>
              </a:solidFill>
              <a:latin typeface="Calibri Light" pitchFamily="34" charset="0"/>
            </a:endParaRPr>
          </a:p>
        </p:txBody>
      </p:sp>
      <p:sp>
        <p:nvSpPr>
          <p:cNvPr id="20" name="Shape 205"/>
          <p:cNvSpPr txBox="1">
            <a:spLocks/>
          </p:cNvSpPr>
          <p:nvPr>
            <p:custDataLst>
              <p:tags r:id="rId3"/>
            </p:custDataLst>
          </p:nvPr>
        </p:nvSpPr>
        <p:spPr>
          <a:xfrm>
            <a:off x="638353" y="1184359"/>
            <a:ext cx="6822452" cy="5664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lstStyle>
            <a:lvl1pPr defTabSz="825500">
              <a:defRPr sz="1800" spc="53">
                <a:solidFill>
                  <a:srgbClr val="504E4E"/>
                </a:solidFill>
              </a:defRPr>
            </a:lvl1pPr>
          </a:lstStyle>
          <a:p>
            <a:pPr defTabSz="412750">
              <a:defRPr spc="0">
                <a:solidFill>
                  <a:srgbClr val="000000"/>
                </a:solidFill>
              </a:defRPr>
            </a:pPr>
            <a:r>
              <a:rPr lang="fr-CA" sz="2400" spc="0" dirty="0" smtClean="0">
                <a:solidFill>
                  <a:srgbClr val="000000"/>
                </a:solidFill>
                <a:latin typeface="Calibri Light" panose="020F0302020204030204" pitchFamily="34" charset="0"/>
                <a:cs typeface="Helvetica"/>
              </a:rPr>
              <a:t>SECTEUR MELOCHEVILLE</a:t>
            </a:r>
            <a:endParaRPr lang="fr-CA" sz="2400" kern="0" spc="0" dirty="0">
              <a:solidFill>
                <a:srgbClr val="000000"/>
              </a:solidFill>
              <a:latin typeface="Calibri Light" panose="020F0302020204030204" pitchFamily="34" charset="0"/>
              <a:cs typeface="Helvetica"/>
              <a:sym typeface="Helvetica"/>
            </a:endParaRPr>
          </a:p>
        </p:txBody>
      </p:sp>
      <p:sp>
        <p:nvSpPr>
          <p:cNvPr id="2" name="Rectangle 1"/>
          <p:cNvSpPr/>
          <p:nvPr/>
        </p:nvSpPr>
        <p:spPr>
          <a:xfrm>
            <a:off x="859971" y="5827264"/>
            <a:ext cx="10428515" cy="830997"/>
          </a:xfrm>
          <a:prstGeom prst="rect">
            <a:avLst/>
          </a:prstGeom>
        </p:spPr>
        <p:txBody>
          <a:bodyPr wrap="square">
            <a:spAutoFit/>
          </a:bodyPr>
          <a:lstStyle/>
          <a:p>
            <a:pPr algn="ctr"/>
            <a:r>
              <a:rPr lang="fr-CA" sz="1600" b="0" i="0" dirty="0" smtClean="0">
                <a:solidFill>
                  <a:schemeClr val="bg1"/>
                </a:solidFill>
                <a:effectLst/>
                <a:latin typeface="+mj-lt"/>
              </a:rPr>
              <a:t>La municipalité prévoit toujours raccorder deux nouveaux puits pour le secteur </a:t>
            </a:r>
            <a:r>
              <a:rPr lang="fr-CA" sz="1600" b="0" i="0" dirty="0" err="1" smtClean="0">
                <a:solidFill>
                  <a:schemeClr val="bg1"/>
                </a:solidFill>
                <a:effectLst/>
                <a:latin typeface="+mj-lt"/>
              </a:rPr>
              <a:t>Melocheville</a:t>
            </a:r>
            <a:r>
              <a:rPr lang="fr-CA" sz="1600" b="0" i="0" dirty="0" smtClean="0">
                <a:solidFill>
                  <a:schemeClr val="bg1"/>
                </a:solidFill>
                <a:effectLst/>
                <a:latin typeface="+mj-lt"/>
              </a:rPr>
              <a:t>, mais éprouve présentement des difficultés à octroyer le contrat, aucune entreprise n’ayant soumissionné lors de l’appel d’offre. L’administration travaille actuellement à la recherche de solutions. </a:t>
            </a:r>
            <a:endParaRPr lang="fr-CA" sz="1600" dirty="0">
              <a:solidFill>
                <a:schemeClr val="bg1"/>
              </a:solidFill>
              <a:latin typeface="+mj-lt"/>
            </a:endParaRPr>
          </a:p>
        </p:txBody>
      </p:sp>
    </p:spTree>
    <p:extLst>
      <p:ext uri="{BB962C8B-B14F-4D97-AF65-F5344CB8AC3E}">
        <p14:creationId xmlns:p14="http://schemas.microsoft.com/office/powerpoint/2010/main" val="3592576113"/>
      </p:ext>
    </p:extLst>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43"/>
          <p:cNvSpPr/>
          <p:nvPr>
            <p:custDataLst>
              <p:tags r:id="rId1"/>
            </p:custDataLst>
          </p:nvPr>
        </p:nvSpPr>
        <p:spPr>
          <a:xfrm>
            <a:off x="3581400" y="2122714"/>
            <a:ext cx="8610601" cy="3853543"/>
          </a:xfrm>
          <a:prstGeom prst="rect">
            <a:avLst/>
          </a:prstGeom>
          <a:solidFill>
            <a:schemeClr val="accent1">
              <a:lumMod val="50000"/>
            </a:schemeClr>
          </a:solidFill>
          <a:ln w="12700">
            <a:miter lim="400000"/>
          </a:ln>
        </p:spPr>
        <p:txBody>
          <a:bodyPr lIns="0" tIns="0" rIns="0" bIns="0" anchor="ctr"/>
          <a:lstStyle/>
          <a:p>
            <a:pPr lvl="0">
              <a:defRPr sz="3000" b="1" cap="none" spc="-90">
                <a:solidFill>
                  <a:srgbClr val="FFFFFF"/>
                </a:solidFill>
              </a:defRPr>
            </a:pPr>
            <a:endParaRPr sz="1500"/>
          </a:p>
        </p:txBody>
      </p:sp>
      <p:sp>
        <p:nvSpPr>
          <p:cNvPr id="15" name="Shape 204"/>
          <p:cNvSpPr txBox="1">
            <a:spLocks/>
          </p:cNvSpPr>
          <p:nvPr>
            <p:custDataLst>
              <p:tags r:id="rId2"/>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MISE EN MARCHE DE LA NOUVELLE STATION D’ÉPURATION</a:t>
            </a:r>
            <a:endParaRPr lang="fr-CA" sz="3200" b="1" spc="0" dirty="0">
              <a:solidFill>
                <a:srgbClr val="000000"/>
              </a:solidFill>
              <a:latin typeface="Calibri Light" pitchFamily="34" charset="0"/>
            </a:endParaRPr>
          </a:p>
        </p:txBody>
      </p:sp>
      <p:sp>
        <p:nvSpPr>
          <p:cNvPr id="3" name="Rectangle 2"/>
          <p:cNvSpPr/>
          <p:nvPr/>
        </p:nvSpPr>
        <p:spPr>
          <a:xfrm>
            <a:off x="4615543" y="2436949"/>
            <a:ext cx="7304314" cy="3046988"/>
          </a:xfrm>
          <a:prstGeom prst="rect">
            <a:avLst/>
          </a:prstGeom>
        </p:spPr>
        <p:txBody>
          <a:bodyPr wrap="square">
            <a:spAutoFit/>
          </a:bodyPr>
          <a:lstStyle/>
          <a:p>
            <a:pPr marL="342900" indent="-342900" defTabSz="412750">
              <a:buFont typeface="Wingdings" panose="05000000000000000000" pitchFamily="2" charset="2"/>
              <a:buChar char="Ø"/>
              <a:defRPr spc="0">
                <a:solidFill>
                  <a:srgbClr val="000000"/>
                </a:solidFill>
              </a:defRPr>
            </a:pPr>
            <a:r>
              <a:rPr lang="fr-CA" sz="2000" dirty="0">
                <a:solidFill>
                  <a:schemeClr val="bg1"/>
                </a:solidFill>
                <a:latin typeface="+mj-lt"/>
              </a:rPr>
              <a:t>La station d’épuration du secteur centre </a:t>
            </a:r>
            <a:r>
              <a:rPr lang="fr-CA" sz="2000" dirty="0" smtClean="0">
                <a:solidFill>
                  <a:schemeClr val="bg1"/>
                </a:solidFill>
                <a:latin typeface="+mj-lt"/>
              </a:rPr>
              <a:t>(Beauharnois) a </a:t>
            </a:r>
            <a:r>
              <a:rPr lang="fr-CA" sz="2000" dirty="0">
                <a:solidFill>
                  <a:schemeClr val="bg1"/>
                </a:solidFill>
                <a:latin typeface="+mj-lt"/>
              </a:rPr>
              <a:t>été mise en service en 1986. Afin de suivre la croissance de la population et de respecter les normes édictées par le Ministère, cette installation a bénéficié d'un investissement de </a:t>
            </a:r>
            <a:r>
              <a:rPr lang="fr-CA" sz="2000" dirty="0" smtClean="0">
                <a:solidFill>
                  <a:schemeClr val="bg1"/>
                </a:solidFill>
                <a:latin typeface="+mj-lt"/>
              </a:rPr>
              <a:t>18 M $.</a:t>
            </a:r>
          </a:p>
          <a:p>
            <a:pPr marL="457200" indent="-457200" defTabSz="412750">
              <a:buFont typeface="Wingdings" panose="05000000000000000000" pitchFamily="2" charset="2"/>
              <a:buChar char="Ø"/>
              <a:defRPr spc="0">
                <a:solidFill>
                  <a:srgbClr val="000000"/>
                </a:solidFill>
              </a:defRPr>
            </a:pPr>
            <a:endParaRPr lang="fr-CA" sz="3200" kern="0" dirty="0">
              <a:solidFill>
                <a:schemeClr val="bg1"/>
              </a:solidFill>
              <a:latin typeface="+mj-lt"/>
              <a:cs typeface="Helvetica"/>
              <a:sym typeface="Helvetica"/>
            </a:endParaRPr>
          </a:p>
          <a:p>
            <a:pPr marL="342900" indent="-342900" defTabSz="412750">
              <a:buFont typeface="Wingdings" panose="05000000000000000000" pitchFamily="2" charset="2"/>
              <a:buChar char="Ø"/>
              <a:defRPr spc="0">
                <a:solidFill>
                  <a:srgbClr val="000000"/>
                </a:solidFill>
              </a:defRPr>
            </a:pPr>
            <a:r>
              <a:rPr lang="fr-CA" sz="2000" dirty="0" smtClean="0">
                <a:solidFill>
                  <a:schemeClr val="bg1"/>
                </a:solidFill>
                <a:latin typeface="+mj-lt"/>
              </a:rPr>
              <a:t>Cette mise à niveau maintenant fonctionnelle permettra de </a:t>
            </a:r>
            <a:r>
              <a:rPr lang="fr-CA" sz="2000" dirty="0">
                <a:solidFill>
                  <a:schemeClr val="bg1"/>
                </a:solidFill>
                <a:latin typeface="+mj-lt"/>
              </a:rPr>
              <a:t>traiter les débits et les charges futurs générés par la croissance démographique et l'expansion commerciale et industrielle, dans une perspective de 10 ans. </a:t>
            </a:r>
            <a:endParaRPr lang="fr-CA" sz="3200" kern="0" dirty="0">
              <a:solidFill>
                <a:schemeClr val="bg1"/>
              </a:solidFill>
              <a:latin typeface="+mj-lt"/>
              <a:cs typeface="Helvetica"/>
              <a:sym typeface="Helvetica"/>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cxnSp>
        <p:nvCxnSpPr>
          <p:cNvPr id="18" name="Connecteur droit 17"/>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429" y="2155372"/>
            <a:ext cx="5225141" cy="3788229"/>
          </a:xfrm>
          <a:prstGeom prst="rect">
            <a:avLst/>
          </a:prstGeom>
        </p:spPr>
      </p:pic>
      <p:sp>
        <p:nvSpPr>
          <p:cNvPr id="12" name="Rectangle 11"/>
          <p:cNvSpPr/>
          <p:nvPr/>
        </p:nvSpPr>
        <p:spPr>
          <a:xfrm>
            <a:off x="448464" y="3518281"/>
            <a:ext cx="432048" cy="432048"/>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3" name="Rectangle 12"/>
          <p:cNvSpPr/>
          <p:nvPr/>
        </p:nvSpPr>
        <p:spPr>
          <a:xfrm>
            <a:off x="446418" y="2919566"/>
            <a:ext cx="432048" cy="432048"/>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4" name="Rectangle 13"/>
          <p:cNvSpPr/>
          <p:nvPr/>
        </p:nvSpPr>
        <p:spPr>
          <a:xfrm>
            <a:off x="454356" y="2320851"/>
            <a:ext cx="432048" cy="432048"/>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Tree>
    <p:extLst>
      <p:ext uri="{BB962C8B-B14F-4D97-AF65-F5344CB8AC3E}">
        <p14:creationId xmlns:p14="http://schemas.microsoft.com/office/powerpoint/2010/main" val="7530864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434942" y="0"/>
            <a:ext cx="4757057" cy="6858000"/>
          </a:xfrm>
          <a:prstGeom prst="rect">
            <a:avLst/>
          </a:prstGeom>
          <a:solidFill>
            <a:srgbClr val="B1BAC9"/>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8" name="Shape 204"/>
          <p:cNvSpPr txBox="1">
            <a:spLocks/>
          </p:cNvSpPr>
          <p:nvPr>
            <p:custDataLst>
              <p:tags r:id="rId1"/>
            </p:custDataLst>
          </p:nvPr>
        </p:nvSpPr>
        <p:spPr>
          <a:xfrm>
            <a:off x="616582" y="697734"/>
            <a:ext cx="6676847"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MODIFICATION À LA RÉGLEMENTATION SUR LE STATIONNEMENT HIVERNAL</a:t>
            </a:r>
            <a:endParaRPr lang="fr-CA" sz="3200" b="1" spc="0" dirty="0">
              <a:solidFill>
                <a:srgbClr val="000000"/>
              </a:solidFill>
              <a:latin typeface="Calibri Light" pitchFamily="34" charset="0"/>
            </a:endParaRPr>
          </a:p>
        </p:txBody>
      </p:sp>
      <p:sp>
        <p:nvSpPr>
          <p:cNvPr id="10" name="Shape 204"/>
          <p:cNvSpPr txBox="1">
            <a:spLocks/>
          </p:cNvSpPr>
          <p:nvPr>
            <p:custDataLst>
              <p:tags r:id="rId2"/>
            </p:custDataLst>
          </p:nvPr>
        </p:nvSpPr>
        <p:spPr>
          <a:xfrm>
            <a:off x="671011" y="2329351"/>
            <a:ext cx="6045475" cy="418030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marL="342900" indent="-342900" algn="just">
              <a:lnSpc>
                <a:spcPct val="100000"/>
              </a:lnSpc>
              <a:spcAft>
                <a:spcPts val="300"/>
              </a:spcAft>
              <a:buFont typeface="Wingdings" panose="05000000000000000000" pitchFamily="2" charset="2"/>
              <a:buChar char="Ø"/>
              <a:defRPr sz="1800" spc="0">
                <a:solidFill>
                  <a:srgbClr val="000000"/>
                </a:solidFill>
              </a:defRPr>
            </a:pPr>
            <a:r>
              <a:rPr lang="fr-CA" sz="2400" dirty="0">
                <a:latin typeface="+mj-lt"/>
              </a:rPr>
              <a:t>En vertu des modifications apportées, le stationnement </a:t>
            </a:r>
            <a:r>
              <a:rPr lang="fr-CA" sz="2400" dirty="0" smtClean="0">
                <a:latin typeface="+mj-lt"/>
              </a:rPr>
              <a:t>hivernal de </a:t>
            </a:r>
            <a:r>
              <a:rPr lang="fr-CA" sz="2400" dirty="0">
                <a:latin typeface="+mj-lt"/>
              </a:rPr>
              <a:t>nuit </a:t>
            </a:r>
            <a:r>
              <a:rPr lang="fr-CA" sz="2400" dirty="0" smtClean="0">
                <a:latin typeface="+mj-lt"/>
              </a:rPr>
              <a:t>dans la rue demeurera </a:t>
            </a:r>
            <a:r>
              <a:rPr lang="fr-CA" sz="2400" dirty="0">
                <a:latin typeface="+mj-lt"/>
              </a:rPr>
              <a:t>interdit, </a:t>
            </a:r>
            <a:r>
              <a:rPr lang="fr-CA" sz="2400" b="1" dirty="0">
                <a:latin typeface="+mj-lt"/>
              </a:rPr>
              <a:t>mais des levées d’interdiction pourront désormais s’appliquer</a:t>
            </a:r>
            <a:r>
              <a:rPr lang="fr-CA" sz="2400" dirty="0" smtClean="0">
                <a:latin typeface="+mj-lt"/>
              </a:rPr>
              <a:t>.</a:t>
            </a:r>
          </a:p>
          <a:p>
            <a:pPr marL="342900" indent="-342900" algn="just">
              <a:lnSpc>
                <a:spcPct val="100000"/>
              </a:lnSpc>
              <a:spcAft>
                <a:spcPts val="300"/>
              </a:spcAft>
              <a:buFont typeface="Wingdings" panose="05000000000000000000" pitchFamily="2" charset="2"/>
              <a:buChar char="Ø"/>
              <a:defRPr sz="1800" spc="0">
                <a:solidFill>
                  <a:srgbClr val="000000"/>
                </a:solidFill>
              </a:defRPr>
            </a:pPr>
            <a:endParaRPr lang="fr-CA" sz="2400" spc="0" dirty="0">
              <a:solidFill>
                <a:srgbClr val="000000"/>
              </a:solidFill>
              <a:latin typeface="+mj-lt"/>
            </a:endParaRPr>
          </a:p>
          <a:p>
            <a:pPr marL="342900" indent="-342900" algn="just">
              <a:lnSpc>
                <a:spcPct val="100000"/>
              </a:lnSpc>
              <a:spcAft>
                <a:spcPts val="300"/>
              </a:spcAft>
              <a:buFont typeface="Wingdings" panose="05000000000000000000" pitchFamily="2" charset="2"/>
              <a:buChar char="Ø"/>
              <a:defRPr sz="1800" spc="0">
                <a:solidFill>
                  <a:srgbClr val="000000"/>
                </a:solidFill>
              </a:defRPr>
            </a:pPr>
            <a:r>
              <a:rPr lang="fr-CA" sz="2400" spc="0" dirty="0" smtClean="0">
                <a:solidFill>
                  <a:srgbClr val="000000"/>
                </a:solidFill>
                <a:latin typeface="+mj-lt"/>
              </a:rPr>
              <a:t>Mesure offrant plus de </a:t>
            </a:r>
            <a:r>
              <a:rPr lang="fr-CA" sz="2400" b="1" spc="0" dirty="0" smtClean="0">
                <a:solidFill>
                  <a:srgbClr val="000000"/>
                </a:solidFill>
                <a:latin typeface="+mj-lt"/>
              </a:rPr>
              <a:t>flexibilité</a:t>
            </a:r>
            <a:r>
              <a:rPr lang="fr-CA" sz="2400" spc="0" dirty="0" smtClean="0">
                <a:solidFill>
                  <a:srgbClr val="000000"/>
                </a:solidFill>
                <a:latin typeface="+mj-lt"/>
              </a:rPr>
              <a:t> aux citoyens lorsqu’aucune opération de déneigement n’est en cours</a:t>
            </a:r>
            <a:endParaRPr lang="fr-CA" sz="2400" spc="0" dirty="0">
              <a:solidFill>
                <a:srgbClr val="000000"/>
              </a:solidFill>
              <a:latin typeface="+mj-lt"/>
            </a:endParaRPr>
          </a:p>
        </p:txBody>
      </p:sp>
      <p:pic>
        <p:nvPicPr>
          <p:cNvPr id="14338" name="Picture 2" descr="https://ville.beauharnois.qc.ca/wp-content/uploads/2022/11/Encart-Stationnem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6946" y="707572"/>
            <a:ext cx="2765591" cy="5203369"/>
          </a:xfrm>
          <a:prstGeom prst="rect">
            <a:avLst/>
          </a:prstGeom>
          <a:noFill/>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2" name="Rectangle 11"/>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13" name="Connecteur droit 12"/>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23050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blank-picture.png"/>
          <p:cNvPicPr/>
          <p:nvPr/>
        </p:nvPicPr>
        <p:blipFill>
          <a:blip r:embed="rId2" cstate="print">
            <a:extLst/>
          </a:blip>
          <a:srcRect b="61025"/>
          <a:stretch>
            <a:fillRect/>
          </a:stretch>
        </p:blipFill>
        <p:spPr>
          <a:xfrm>
            <a:off x="0" y="-1"/>
            <a:ext cx="12192000" cy="6858001"/>
          </a:xfrm>
          <a:prstGeom prst="rect">
            <a:avLst/>
          </a:prstGeom>
          <a:ln w="12700">
            <a:miter lim="400000"/>
          </a:ln>
        </p:spPr>
      </p:pic>
      <p:sp>
        <p:nvSpPr>
          <p:cNvPr id="1274" name="Shape 1274"/>
          <p:cNvSpPr/>
          <p:nvPr/>
        </p:nvSpPr>
        <p:spPr>
          <a:xfrm>
            <a:off x="4191918" y="1536663"/>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5" name="Shape 1275"/>
          <p:cNvSpPr/>
          <p:nvPr/>
        </p:nvSpPr>
        <p:spPr>
          <a:xfrm>
            <a:off x="4191918" y="5346737"/>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6" name="Shape 1276"/>
          <p:cNvSpPr/>
          <p:nvPr/>
        </p:nvSpPr>
        <p:spPr>
          <a:xfrm>
            <a:off x="2495600" y="2600908"/>
            <a:ext cx="7380820" cy="2733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algn="ctr">
              <a:lnSpc>
                <a:spcPts val="6000"/>
              </a:lnSpc>
              <a:defRPr sz="1800" cap="none" spc="0">
                <a:solidFill>
                  <a:srgbClr val="000000"/>
                </a:solidFill>
              </a:defRPr>
            </a:pPr>
            <a:r>
              <a:rPr lang="fr-CA" sz="4500" cap="all" spc="150" dirty="0" smtClean="0">
                <a:solidFill>
                  <a:schemeClr val="tx1">
                    <a:lumMod val="50000"/>
                  </a:schemeClr>
                </a:solidFill>
                <a:latin typeface="Calibri Light" pitchFamily="34" charset="0"/>
              </a:rPr>
              <a:t>GRANDS PROJETS 2023</a:t>
            </a:r>
            <a:endParaRPr lang="fr-CA" sz="4500" cap="all" spc="150" dirty="0">
              <a:solidFill>
                <a:schemeClr val="tx1">
                  <a:lumMod val="50000"/>
                </a:schemeClr>
              </a:solidFill>
              <a:latin typeface="Calibri Light" pitchFamily="34" charset="0"/>
            </a:endParaRPr>
          </a:p>
          <a:p>
            <a:pPr algn="ctr">
              <a:lnSpc>
                <a:spcPts val="6000"/>
              </a:lnSpc>
              <a:defRPr sz="1800" cap="none" spc="0">
                <a:solidFill>
                  <a:srgbClr val="000000"/>
                </a:solidFill>
              </a:defRPr>
            </a:pPr>
            <a:endParaRPr sz="4500" cap="all" spc="150" dirty="0">
              <a:solidFill>
                <a:srgbClr val="FFFFFF"/>
              </a:solidFill>
              <a:latin typeface="Calibri Light" pitchFamily="34" charset="0"/>
            </a:endParaRPr>
          </a:p>
        </p:txBody>
      </p:sp>
    </p:spTree>
    <p:extLst>
      <p:ext uri="{BB962C8B-B14F-4D97-AF65-F5344CB8AC3E}">
        <p14:creationId xmlns:p14="http://schemas.microsoft.com/office/powerpoint/2010/main" val="774843918"/>
      </p:ext>
    </p:extLst>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6760028" y="816429"/>
            <a:ext cx="4833257" cy="5099894"/>
          </a:xfrm>
          <a:prstGeom prst="rect">
            <a:avLst/>
          </a:prstGeom>
          <a:solidFill>
            <a:srgbClr val="B0D2D3"/>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2" name="Shape 205"/>
          <p:cNvSpPr txBox="1">
            <a:spLocks/>
          </p:cNvSpPr>
          <p:nvPr>
            <p:custDataLst>
              <p:tags r:id="rId2"/>
            </p:custDataLst>
          </p:nvPr>
        </p:nvSpPr>
        <p:spPr>
          <a:xfrm>
            <a:off x="878841" y="5373216"/>
            <a:ext cx="3057848" cy="7920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algn="l">
              <a:defRPr spc="0">
                <a:solidFill>
                  <a:srgbClr val="000000"/>
                </a:solidFill>
              </a:defRPr>
            </a:pPr>
            <a:endParaRPr lang="fr-CA" sz="1500" spc="0" dirty="0">
              <a:solidFill>
                <a:schemeClr val="tx2">
                  <a:lumMod val="25000"/>
                </a:schemeClr>
              </a:solidFill>
              <a:latin typeface="Calibri Light" pitchFamily="34" charset="0"/>
            </a:endParaRPr>
          </a:p>
        </p:txBody>
      </p:sp>
      <p:sp>
        <p:nvSpPr>
          <p:cNvPr id="15" name="Shape 205"/>
          <p:cNvSpPr txBox="1">
            <a:spLocks/>
          </p:cNvSpPr>
          <p:nvPr>
            <p:custDataLst>
              <p:tags r:id="rId3"/>
            </p:custDataLst>
          </p:nvPr>
        </p:nvSpPr>
        <p:spPr>
          <a:xfrm>
            <a:off x="7094837" y="1742260"/>
            <a:ext cx="4128333" cy="43755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algn="just">
              <a:lnSpc>
                <a:spcPct val="100000"/>
              </a:lnSpc>
            </a:pPr>
            <a:r>
              <a:rPr lang="fr-CA" dirty="0" smtClean="0">
                <a:solidFill>
                  <a:schemeClr val="dk1"/>
                </a:solidFill>
                <a:latin typeface="+mj-lt"/>
              </a:rPr>
              <a:t>Démarche visant à </a:t>
            </a:r>
            <a:r>
              <a:rPr lang="fr-CA" dirty="0">
                <a:solidFill>
                  <a:schemeClr val="dk1"/>
                </a:solidFill>
                <a:latin typeface="+mj-lt"/>
              </a:rPr>
              <a:t>se donner une </a:t>
            </a:r>
            <a:r>
              <a:rPr lang="fr-CA" b="1" dirty="0">
                <a:solidFill>
                  <a:schemeClr val="dk1"/>
                </a:solidFill>
                <a:latin typeface="+mj-lt"/>
              </a:rPr>
              <a:t>vision claire de ce que l’on souhaite devenir</a:t>
            </a:r>
            <a:r>
              <a:rPr lang="fr-CA" dirty="0">
                <a:solidFill>
                  <a:schemeClr val="dk1"/>
                </a:solidFill>
                <a:latin typeface="+mj-lt"/>
              </a:rPr>
              <a:t> tant sur le plan organisationnel que territorial, et permettant de </a:t>
            </a:r>
            <a:r>
              <a:rPr lang="fr-CA" dirty="0">
                <a:latin typeface="+mj-lt"/>
              </a:rPr>
              <a:t>définir quels seront les </a:t>
            </a:r>
            <a:r>
              <a:rPr lang="fr-CA" b="1" dirty="0">
                <a:latin typeface="+mj-lt"/>
              </a:rPr>
              <a:t>priorités et chantiers de travail des prochaines années </a:t>
            </a:r>
            <a:r>
              <a:rPr lang="fr-CA" dirty="0">
                <a:latin typeface="+mj-lt"/>
                <a:cs typeface="Calibri"/>
              </a:rPr>
              <a:t>répondant aux besoins du milieu </a:t>
            </a:r>
            <a:endParaRPr lang="fr-CA" dirty="0" smtClean="0">
              <a:latin typeface="+mj-lt"/>
              <a:cs typeface="Calibri"/>
            </a:endParaRPr>
          </a:p>
          <a:p>
            <a:pPr algn="just">
              <a:lnSpc>
                <a:spcPct val="100000"/>
              </a:lnSpc>
            </a:pPr>
            <a:endParaRPr lang="fr-CA" dirty="0">
              <a:latin typeface="+mj-lt"/>
              <a:cs typeface="Calibri"/>
            </a:endParaRPr>
          </a:p>
          <a:p>
            <a:pPr algn="just">
              <a:lnSpc>
                <a:spcPct val="100000"/>
              </a:lnSpc>
            </a:pPr>
            <a:r>
              <a:rPr lang="fr-CA" dirty="0">
                <a:latin typeface="+mj-lt"/>
                <a:cs typeface="Calibri"/>
              </a:rPr>
              <a:t>Un </a:t>
            </a:r>
            <a:r>
              <a:rPr lang="fr-CA" b="1" dirty="0">
                <a:latin typeface="+mj-lt"/>
                <a:cs typeface="Calibri"/>
              </a:rPr>
              <a:t>moment privilégié de consultation, de réflexion et de communication </a:t>
            </a:r>
            <a:r>
              <a:rPr lang="fr-CA" dirty="0">
                <a:latin typeface="+mj-lt"/>
                <a:cs typeface="Calibri"/>
              </a:rPr>
              <a:t>avec l’ensemble de nos parties prenantes internes et externes pour s’enligner vers une direction </a:t>
            </a:r>
            <a:r>
              <a:rPr lang="fr-CA" dirty="0" smtClean="0">
                <a:latin typeface="+mj-lt"/>
                <a:cs typeface="Calibri"/>
              </a:rPr>
              <a:t>commune</a:t>
            </a:r>
            <a:endParaRPr lang="fr-CA" dirty="0">
              <a:solidFill>
                <a:schemeClr val="dk1"/>
              </a:solidFill>
              <a:latin typeface="+mj-lt"/>
            </a:endParaRPr>
          </a:p>
        </p:txBody>
      </p:sp>
      <p:pic>
        <p:nvPicPr>
          <p:cNvPr id="22530" name="Picture 2" descr="RÃ©sultats de recherche d'images pour Â«Â finances pngÂ Â»"/>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618864" y="2478615"/>
            <a:ext cx="5905205" cy="3415934"/>
          </a:xfrm>
          <a:prstGeom prst="rect">
            <a:avLst/>
          </a:prstGeom>
          <a:noFill/>
          <a:extLst>
            <a:ext uri="{909E8E84-426E-40DD-AFC4-6F175D3DCCD1}">
              <a14:hiddenFill xmlns:a14="http://schemas.microsoft.com/office/drawing/2010/main">
                <a:solidFill>
                  <a:srgbClr val="FFFFFF"/>
                </a:solidFill>
              </a14:hiddenFill>
            </a:ext>
          </a:extLst>
        </p:spPr>
      </p:pic>
      <p:sp>
        <p:nvSpPr>
          <p:cNvPr id="9" name="Shape 204"/>
          <p:cNvSpPr txBox="1">
            <a:spLocks/>
          </p:cNvSpPr>
          <p:nvPr>
            <p:custDataLst>
              <p:tags r:id="rId5"/>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PLANIFICATION STRATÉGIQUE</a:t>
            </a:r>
            <a:endParaRPr lang="fr-CA" sz="3200" b="1" spc="0" dirty="0">
              <a:solidFill>
                <a:srgbClr val="000000"/>
              </a:solidFill>
              <a:latin typeface="Calibri Light" pitchFamily="34" charset="0"/>
            </a:endParaRPr>
          </a:p>
        </p:txBody>
      </p:sp>
      <p:pic>
        <p:nvPicPr>
          <p:cNvPr id="10" name="Imag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3" name="Rectangle 12"/>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14" name="Connecteur droit 13"/>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16" name="Shape 205"/>
          <p:cNvSpPr txBox="1">
            <a:spLocks/>
          </p:cNvSpPr>
          <p:nvPr>
            <p:custDataLst>
              <p:tags r:id="rId6"/>
            </p:custDataLst>
          </p:nvPr>
        </p:nvSpPr>
        <p:spPr>
          <a:xfrm>
            <a:off x="638353" y="1184359"/>
            <a:ext cx="6822452" cy="5664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lstStyle>
            <a:lvl1pPr defTabSz="825500">
              <a:defRPr sz="1800" spc="53">
                <a:solidFill>
                  <a:srgbClr val="504E4E"/>
                </a:solidFill>
              </a:defRPr>
            </a:lvl1pPr>
          </a:lstStyle>
          <a:p>
            <a:pPr defTabSz="412750">
              <a:defRPr spc="0">
                <a:solidFill>
                  <a:srgbClr val="000000"/>
                </a:solidFill>
              </a:defRPr>
            </a:pPr>
            <a:r>
              <a:rPr lang="fr-CA" sz="2400" spc="0" dirty="0" smtClean="0">
                <a:solidFill>
                  <a:srgbClr val="000000"/>
                </a:solidFill>
                <a:latin typeface="Calibri Light" panose="020F0302020204030204" pitchFamily="34" charset="0"/>
                <a:cs typeface="Helvetica"/>
              </a:rPr>
              <a:t>2023-2028</a:t>
            </a:r>
            <a:endParaRPr lang="fr-CA" sz="2400" kern="0" spc="0" dirty="0">
              <a:solidFill>
                <a:srgbClr val="000000"/>
              </a:solidFill>
              <a:latin typeface="Calibri Light" panose="020F0302020204030204" pitchFamily="34" charset="0"/>
              <a:cs typeface="Helvetica"/>
              <a:sym typeface="Helvetica"/>
            </a:endParaRPr>
          </a:p>
        </p:txBody>
      </p:sp>
      <p:sp>
        <p:nvSpPr>
          <p:cNvPr id="17" name="Shape 205"/>
          <p:cNvSpPr txBox="1">
            <a:spLocks/>
          </p:cNvSpPr>
          <p:nvPr>
            <p:custDataLst>
              <p:tags r:id="rId7"/>
            </p:custDataLst>
          </p:nvPr>
        </p:nvSpPr>
        <p:spPr>
          <a:xfrm>
            <a:off x="671301" y="1933653"/>
            <a:ext cx="10501055" cy="7006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tx1"/>
                </a:solidFill>
                <a:latin typeface="Calibri Light" pitchFamily="34" charset="0"/>
                <a:cs typeface="Helvetica"/>
              </a:rPr>
              <a:t>Mandat octroyé et processus en cours</a:t>
            </a:r>
          </a:p>
          <a:p>
            <a:pPr marL="342900" indent="-342900">
              <a:lnSpc>
                <a:spcPct val="100000"/>
              </a:lnSpc>
              <a:buFont typeface="Wingdings" panose="05000000000000000000" pitchFamily="2" charset="2"/>
              <a:buChar char="Ø"/>
              <a:defRPr spc="0">
                <a:solidFill>
                  <a:srgbClr val="000000"/>
                </a:solidFill>
              </a:defRPr>
            </a:pPr>
            <a:endParaRPr lang="fr-CA" sz="2200" spc="0" dirty="0">
              <a:solidFill>
                <a:srgbClr val="000000"/>
              </a:solidFill>
              <a:latin typeface="Calibri Light" pitchFamily="34" charset="0"/>
              <a:cs typeface="Helvetica"/>
            </a:endParaRPr>
          </a:p>
        </p:txBody>
      </p:sp>
      <p:sp>
        <p:nvSpPr>
          <p:cNvPr id="18" name="Shape 1401"/>
          <p:cNvSpPr/>
          <p:nvPr/>
        </p:nvSpPr>
        <p:spPr>
          <a:xfrm>
            <a:off x="8823829" y="1034126"/>
            <a:ext cx="558801" cy="558801"/>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1"/>
          </a:solidFill>
          <a:ln w="12700">
            <a:miter lim="400000"/>
          </a:ln>
        </p:spPr>
        <p:txBody>
          <a:bodyPr lIns="0" tIns="0" rIns="0" bIns="0" anchor="ctr"/>
          <a:lstStyle/>
          <a:p>
            <a:pPr lvl="0" algn="ctr" defTabSz="457200">
              <a:defRPr sz="3000" cap="none"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Tree>
    <p:extLst>
      <p:ext uri="{BB962C8B-B14F-4D97-AF65-F5344CB8AC3E}">
        <p14:creationId xmlns:p14="http://schemas.microsoft.com/office/powerpoint/2010/main" val="2660639151"/>
      </p:ext>
    </p:extLst>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229" y="-1415144"/>
            <a:ext cx="9394372" cy="9394372"/>
          </a:xfrm>
          <a:prstGeom prst="rect">
            <a:avLst/>
          </a:prstGeom>
        </p:spPr>
      </p:pic>
      <p:sp>
        <p:nvSpPr>
          <p:cNvPr id="14" name="Ellipse 13"/>
          <p:cNvSpPr/>
          <p:nvPr/>
        </p:nvSpPr>
        <p:spPr>
          <a:xfrm>
            <a:off x="2207568" y="5697252"/>
            <a:ext cx="1152128" cy="936104"/>
          </a:xfrm>
          <a:prstGeom prst="ellipse">
            <a:avLst/>
          </a:prstGeom>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2" name="Shape 43"/>
          <p:cNvSpPr/>
          <p:nvPr/>
        </p:nvSpPr>
        <p:spPr>
          <a:xfrm>
            <a:off x="551384" y="4463143"/>
            <a:ext cx="11107216" cy="1709057"/>
          </a:xfrm>
          <a:prstGeom prst="rect">
            <a:avLst/>
          </a:prstGeom>
          <a:solidFill>
            <a:srgbClr val="B0D2D3"/>
          </a:solidFill>
          <a:ln w="12700">
            <a:miter lim="400000"/>
          </a:ln>
        </p:spPr>
        <p:txBody>
          <a:bodyPr lIns="0" tIns="0" rIns="0" bIns="0" anchor="ctr"/>
          <a:lstStyle/>
          <a:p>
            <a:pPr lvl="0">
              <a:defRPr sz="3000" b="1" cap="none" spc="-90">
                <a:solidFill>
                  <a:srgbClr val="FFFFFF"/>
                </a:solidFill>
              </a:defRPr>
            </a:pPr>
            <a:endParaRPr sz="1500"/>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20" name="Rectangle 19"/>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21" name="Connecteur droit 20"/>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22"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PLANIFICATION STRATÉGIQUE</a:t>
            </a:r>
            <a:endParaRPr lang="fr-CA" sz="3200" b="1" spc="0" dirty="0">
              <a:solidFill>
                <a:srgbClr val="000000"/>
              </a:solidFill>
              <a:latin typeface="Calibri Light" pitchFamily="34" charset="0"/>
            </a:endParaRPr>
          </a:p>
        </p:txBody>
      </p:sp>
      <p:sp>
        <p:nvSpPr>
          <p:cNvPr id="23" name="Shape 205"/>
          <p:cNvSpPr txBox="1">
            <a:spLocks/>
          </p:cNvSpPr>
          <p:nvPr>
            <p:custDataLst>
              <p:tags r:id="rId2"/>
            </p:custDataLst>
          </p:nvPr>
        </p:nvSpPr>
        <p:spPr>
          <a:xfrm>
            <a:off x="638353" y="1184359"/>
            <a:ext cx="6822452" cy="5664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lstStyle>
            <a:lvl1pPr defTabSz="825500">
              <a:defRPr sz="1800" spc="53">
                <a:solidFill>
                  <a:srgbClr val="504E4E"/>
                </a:solidFill>
              </a:defRPr>
            </a:lvl1pPr>
          </a:lstStyle>
          <a:p>
            <a:pPr defTabSz="412750">
              <a:defRPr spc="0">
                <a:solidFill>
                  <a:srgbClr val="000000"/>
                </a:solidFill>
              </a:defRPr>
            </a:pPr>
            <a:r>
              <a:rPr lang="fr-CA" sz="2400" spc="0" dirty="0" smtClean="0">
                <a:solidFill>
                  <a:srgbClr val="000000"/>
                </a:solidFill>
                <a:latin typeface="Calibri Light" panose="020F0302020204030204" pitchFamily="34" charset="0"/>
                <a:cs typeface="Helvetica"/>
              </a:rPr>
              <a:t>2023-2028</a:t>
            </a:r>
            <a:endParaRPr lang="fr-CA" sz="2400" kern="0" spc="0" dirty="0">
              <a:solidFill>
                <a:srgbClr val="000000"/>
              </a:solidFill>
              <a:latin typeface="Calibri Light" panose="020F0302020204030204" pitchFamily="34" charset="0"/>
              <a:cs typeface="Helvetica"/>
              <a:sym typeface="Helvetica"/>
            </a:endParaRPr>
          </a:p>
        </p:txBody>
      </p:sp>
      <p:sp>
        <p:nvSpPr>
          <p:cNvPr id="2" name="Rectangle 1"/>
          <p:cNvSpPr/>
          <p:nvPr/>
        </p:nvSpPr>
        <p:spPr>
          <a:xfrm>
            <a:off x="544286" y="1732394"/>
            <a:ext cx="10972800" cy="400110"/>
          </a:xfrm>
          <a:prstGeom prst="rect">
            <a:avLst/>
          </a:prstGeom>
        </p:spPr>
        <p:txBody>
          <a:bodyPr wrap="square">
            <a:spAutoFit/>
          </a:bodyPr>
          <a:lstStyle/>
          <a:p>
            <a:pPr lvl="0" algn="just">
              <a:spcBef>
                <a:spcPts val="600"/>
              </a:spcBef>
              <a:spcAft>
                <a:spcPts val="600"/>
              </a:spcAft>
              <a:defRPr/>
            </a:pPr>
            <a:r>
              <a:rPr lang="fr-CA" sz="2000" dirty="0" smtClean="0">
                <a:latin typeface="+mj-lt"/>
                <a:cs typeface="Calibri"/>
              </a:rPr>
              <a:t>Cette </a:t>
            </a:r>
            <a:r>
              <a:rPr lang="fr-CA" sz="2000" dirty="0">
                <a:latin typeface="+mj-lt"/>
                <a:cs typeface="Calibri"/>
              </a:rPr>
              <a:t>démarche comporte plusieurs </a:t>
            </a:r>
            <a:r>
              <a:rPr lang="fr-CA" sz="2000" dirty="0" smtClean="0">
                <a:latin typeface="+mj-lt"/>
                <a:cs typeface="Calibri"/>
              </a:rPr>
              <a:t>étapes :</a:t>
            </a:r>
          </a:p>
        </p:txBody>
      </p:sp>
      <p:sp>
        <p:nvSpPr>
          <p:cNvPr id="4" name="Rectangle 3"/>
          <p:cNvSpPr/>
          <p:nvPr/>
        </p:nvSpPr>
        <p:spPr>
          <a:xfrm>
            <a:off x="631371" y="5011732"/>
            <a:ext cx="10874828" cy="1077218"/>
          </a:xfrm>
          <a:prstGeom prst="rect">
            <a:avLst/>
          </a:prstGeom>
        </p:spPr>
        <p:txBody>
          <a:bodyPr wrap="square">
            <a:spAutoFit/>
          </a:bodyPr>
          <a:lstStyle/>
          <a:p>
            <a:pPr algn="ctr">
              <a:spcBef>
                <a:spcPts val="600"/>
              </a:spcBef>
              <a:spcAft>
                <a:spcPts val="600"/>
              </a:spcAft>
            </a:pPr>
            <a:r>
              <a:rPr lang="fr-CA" sz="1600" dirty="0">
                <a:latin typeface="+mj-lt"/>
              </a:rPr>
              <a:t>Une démarche de planification stratégique est l’occasion de participer à un projet collectif et d’influencer le devenir de son territoire. C’est également une démarche qui est basée sur la mobilisation du milieu et c’est pourquoi la Ville souhaite recueillir le point de vue de la communauté afin de s’assurer que les éléments stratégiques qui seront décidés soient bien alignés aux différentes réalités.  </a:t>
            </a:r>
          </a:p>
        </p:txBody>
      </p:sp>
      <p:sp>
        <p:nvSpPr>
          <p:cNvPr id="26" name="Rectangle 25"/>
          <p:cNvSpPr/>
          <p:nvPr/>
        </p:nvSpPr>
        <p:spPr>
          <a:xfrm>
            <a:off x="566057" y="4530022"/>
            <a:ext cx="10972800" cy="461665"/>
          </a:xfrm>
          <a:prstGeom prst="rect">
            <a:avLst/>
          </a:prstGeom>
        </p:spPr>
        <p:txBody>
          <a:bodyPr wrap="square">
            <a:spAutoFit/>
          </a:bodyPr>
          <a:lstStyle/>
          <a:p>
            <a:pPr lvl="0" algn="ctr">
              <a:spcBef>
                <a:spcPts val="600"/>
              </a:spcBef>
              <a:spcAft>
                <a:spcPts val="600"/>
              </a:spcAft>
              <a:defRPr/>
            </a:pPr>
            <a:r>
              <a:rPr lang="fr-CA" sz="2400" b="1" dirty="0" smtClean="0">
                <a:latin typeface="+mj-lt"/>
                <a:cs typeface="Calibri"/>
              </a:rPr>
              <a:t>NOUS AURONS BESOIN DE VOUS EN FÉVRIER !</a:t>
            </a:r>
          </a:p>
        </p:txBody>
      </p:sp>
    </p:spTree>
    <p:extLst>
      <p:ext uri="{BB962C8B-B14F-4D97-AF65-F5344CB8AC3E}">
        <p14:creationId xmlns:p14="http://schemas.microsoft.com/office/powerpoint/2010/main" val="1759338994"/>
      </p:ext>
    </p:extLst>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691" y="2296886"/>
            <a:ext cx="9892118" cy="5556907"/>
          </a:xfrm>
          <a:prstGeom prst="rect">
            <a:avLst/>
          </a:prstGeom>
        </p:spPr>
      </p:pic>
      <p:sp>
        <p:nvSpPr>
          <p:cNvPr id="5" name="Rectangle 4"/>
          <p:cNvSpPr/>
          <p:nvPr/>
        </p:nvSpPr>
        <p:spPr>
          <a:xfrm>
            <a:off x="7652657" y="0"/>
            <a:ext cx="4539343" cy="6858000"/>
          </a:xfrm>
          <a:prstGeom prst="rect">
            <a:avLst/>
          </a:prstGeom>
          <a:solidFill>
            <a:srgbClr val="007BBA"/>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8" name="Shape 204"/>
          <p:cNvSpPr txBox="1">
            <a:spLocks/>
          </p:cNvSpPr>
          <p:nvPr>
            <p:custDataLst>
              <p:tags r:id="rId1"/>
            </p:custDataLst>
          </p:nvPr>
        </p:nvSpPr>
        <p:spPr>
          <a:xfrm>
            <a:off x="8061417" y="1218686"/>
            <a:ext cx="3852428" cy="44206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gn="ctr">
              <a:lnSpc>
                <a:spcPct val="100000"/>
              </a:lnSpc>
              <a:defRPr sz="1800" spc="0">
                <a:solidFill>
                  <a:srgbClr val="000000"/>
                </a:solidFill>
              </a:defRPr>
            </a:pPr>
            <a:r>
              <a:rPr lang="fr-CA" sz="2000" spc="0" dirty="0" smtClean="0">
                <a:solidFill>
                  <a:schemeClr val="bg1"/>
                </a:solidFill>
                <a:latin typeface="Calibri Light" pitchFamily="34" charset="0"/>
              </a:rPr>
              <a:t>Le processus de refonte est complexe et s’échelonne à moyen terme, </a:t>
            </a:r>
          </a:p>
          <a:p>
            <a:pPr algn="ctr">
              <a:lnSpc>
                <a:spcPct val="100000"/>
              </a:lnSpc>
              <a:defRPr sz="1800" spc="0">
                <a:solidFill>
                  <a:srgbClr val="000000"/>
                </a:solidFill>
              </a:defRPr>
            </a:pPr>
            <a:r>
              <a:rPr lang="fr-CA" sz="2000" spc="0" dirty="0" smtClean="0">
                <a:solidFill>
                  <a:schemeClr val="bg1"/>
                </a:solidFill>
                <a:latin typeface="Calibri Light" pitchFamily="34" charset="0"/>
              </a:rPr>
              <a:t>soit de 12 à 18 mois</a:t>
            </a:r>
          </a:p>
          <a:p>
            <a:pPr algn="ctr">
              <a:lnSpc>
                <a:spcPct val="100000"/>
              </a:lnSpc>
              <a:defRPr sz="1800" spc="0">
                <a:solidFill>
                  <a:srgbClr val="000000"/>
                </a:solidFill>
              </a:defRPr>
            </a:pPr>
            <a:endParaRPr lang="fr-CA" sz="2000" spc="0" dirty="0">
              <a:solidFill>
                <a:schemeClr val="bg1"/>
              </a:solidFill>
              <a:latin typeface="Calibri Light" pitchFamily="34" charset="0"/>
            </a:endParaRPr>
          </a:p>
          <a:p>
            <a:pPr marL="342900" indent="-342900">
              <a:lnSpc>
                <a:spcPct val="100000"/>
              </a:lnSpc>
              <a:buFont typeface="Wingdings" panose="05000000000000000000" pitchFamily="2" charset="2"/>
              <a:buChar char="Ø"/>
              <a:defRPr sz="1800" spc="0">
                <a:solidFill>
                  <a:srgbClr val="000000"/>
                </a:solidFill>
              </a:defRPr>
            </a:pPr>
            <a:r>
              <a:rPr lang="fr-CA" sz="2000" spc="0" dirty="0" smtClean="0">
                <a:solidFill>
                  <a:schemeClr val="bg1"/>
                </a:solidFill>
                <a:latin typeface="Calibri Light" pitchFamily="34" charset="0"/>
              </a:rPr>
              <a:t>Appel d’offres</a:t>
            </a:r>
          </a:p>
          <a:p>
            <a:pPr marL="342900" indent="-342900">
              <a:lnSpc>
                <a:spcPct val="100000"/>
              </a:lnSpc>
              <a:buFont typeface="Wingdings" panose="05000000000000000000" pitchFamily="2" charset="2"/>
              <a:buChar char="Ø"/>
              <a:defRPr sz="1800" spc="0">
                <a:solidFill>
                  <a:srgbClr val="000000"/>
                </a:solidFill>
              </a:defRPr>
            </a:pPr>
            <a:r>
              <a:rPr lang="fr-CA" sz="2000" spc="0" dirty="0" smtClean="0">
                <a:solidFill>
                  <a:schemeClr val="bg1"/>
                </a:solidFill>
                <a:latin typeface="Calibri Light" pitchFamily="34" charset="0"/>
              </a:rPr>
              <a:t>Élaboration d’un portrait-diagnostic</a:t>
            </a:r>
          </a:p>
          <a:p>
            <a:pPr marL="342900" indent="-342900">
              <a:lnSpc>
                <a:spcPct val="100000"/>
              </a:lnSpc>
              <a:buFont typeface="Wingdings" panose="05000000000000000000" pitchFamily="2" charset="2"/>
              <a:buChar char="Ø"/>
              <a:defRPr sz="1800" spc="0">
                <a:solidFill>
                  <a:srgbClr val="000000"/>
                </a:solidFill>
              </a:defRPr>
            </a:pPr>
            <a:r>
              <a:rPr lang="fr-CA" sz="2000" spc="0" dirty="0" smtClean="0">
                <a:solidFill>
                  <a:schemeClr val="bg1"/>
                </a:solidFill>
                <a:latin typeface="Calibri Light" pitchFamily="34" charset="0"/>
              </a:rPr>
              <a:t>Préparation des plans et règlements d’urbanisme préliminaires</a:t>
            </a:r>
          </a:p>
          <a:p>
            <a:pPr marL="342900" indent="-342900">
              <a:lnSpc>
                <a:spcPct val="100000"/>
              </a:lnSpc>
              <a:buFont typeface="Wingdings" panose="05000000000000000000" pitchFamily="2" charset="2"/>
              <a:buChar char="Ø"/>
              <a:defRPr sz="1800" spc="0">
                <a:solidFill>
                  <a:srgbClr val="000000"/>
                </a:solidFill>
              </a:defRPr>
            </a:pPr>
            <a:r>
              <a:rPr lang="fr-CA" sz="2000" spc="0" dirty="0" smtClean="0">
                <a:solidFill>
                  <a:schemeClr val="bg1"/>
                </a:solidFill>
                <a:latin typeface="Calibri Light" pitchFamily="34" charset="0"/>
              </a:rPr>
              <a:t>Consultations citoyennes</a:t>
            </a:r>
          </a:p>
          <a:p>
            <a:pPr marL="342900" indent="-342900">
              <a:lnSpc>
                <a:spcPct val="100000"/>
              </a:lnSpc>
              <a:buFont typeface="Wingdings" panose="05000000000000000000" pitchFamily="2" charset="2"/>
              <a:buChar char="Ø"/>
              <a:defRPr sz="1800" spc="0">
                <a:solidFill>
                  <a:srgbClr val="000000"/>
                </a:solidFill>
              </a:defRPr>
            </a:pPr>
            <a:r>
              <a:rPr lang="fr-CA" sz="2000" spc="0" dirty="0" smtClean="0">
                <a:solidFill>
                  <a:schemeClr val="bg1"/>
                </a:solidFill>
                <a:latin typeface="Calibri Light" pitchFamily="34" charset="0"/>
              </a:rPr>
              <a:t>Modifications et bonifications</a:t>
            </a:r>
          </a:p>
          <a:p>
            <a:pPr marL="342900" indent="-342900">
              <a:lnSpc>
                <a:spcPct val="100000"/>
              </a:lnSpc>
              <a:buFont typeface="Wingdings" panose="05000000000000000000" pitchFamily="2" charset="2"/>
              <a:buChar char="Ø"/>
              <a:defRPr sz="1800" spc="0">
                <a:solidFill>
                  <a:srgbClr val="000000"/>
                </a:solidFill>
              </a:defRPr>
            </a:pPr>
            <a:r>
              <a:rPr lang="fr-CA" sz="2000" spc="0" dirty="0" smtClean="0">
                <a:solidFill>
                  <a:schemeClr val="bg1"/>
                </a:solidFill>
                <a:latin typeface="Calibri Light" pitchFamily="34" charset="0"/>
              </a:rPr>
              <a:t>Adoption du plan et des règlements</a:t>
            </a:r>
          </a:p>
          <a:p>
            <a:pPr marL="342900" indent="-342900">
              <a:lnSpc>
                <a:spcPct val="100000"/>
              </a:lnSpc>
              <a:buFont typeface="Wingdings" panose="05000000000000000000" pitchFamily="2" charset="2"/>
              <a:buChar char="Ø"/>
              <a:defRPr sz="1800" spc="0">
                <a:solidFill>
                  <a:srgbClr val="000000"/>
                </a:solidFill>
              </a:defRPr>
            </a:pPr>
            <a:r>
              <a:rPr lang="fr-CA" sz="2000" spc="0" dirty="0" smtClean="0">
                <a:solidFill>
                  <a:schemeClr val="bg1"/>
                </a:solidFill>
                <a:latin typeface="Calibri Light" pitchFamily="34" charset="0"/>
              </a:rPr>
              <a:t>Entrée en vigueur</a:t>
            </a:r>
          </a:p>
        </p:txBody>
      </p:sp>
      <p:cxnSp>
        <p:nvCxnSpPr>
          <p:cNvPr id="10" name="Connecteur droit 9"/>
          <p:cNvCxnSpPr/>
          <p:nvPr/>
        </p:nvCxnSpPr>
        <p:spPr>
          <a:xfrm>
            <a:off x="9480376" y="800708"/>
            <a:ext cx="100811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1" name="Connecteur droit 10"/>
          <p:cNvCxnSpPr/>
          <p:nvPr/>
        </p:nvCxnSpPr>
        <p:spPr>
          <a:xfrm>
            <a:off x="9480376" y="6129300"/>
            <a:ext cx="100811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9" name="Shape 204"/>
          <p:cNvSpPr txBox="1">
            <a:spLocks/>
          </p:cNvSpPr>
          <p:nvPr>
            <p:custDataLst>
              <p:tags r:id="rId2"/>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REFONTE DU PLAN D’URBANISME</a:t>
            </a:r>
            <a:endParaRPr lang="fr-CA" sz="3200" b="1" spc="0" dirty="0">
              <a:solidFill>
                <a:srgbClr val="000000"/>
              </a:solidFill>
              <a:latin typeface="Calibri Light" pitchFamily="34" charset="0"/>
            </a:endParaRPr>
          </a:p>
        </p:txBody>
      </p:sp>
      <p:sp>
        <p:nvSpPr>
          <p:cNvPr id="6" name="Rectangle 5"/>
          <p:cNvSpPr/>
          <p:nvPr/>
        </p:nvSpPr>
        <p:spPr>
          <a:xfrm>
            <a:off x="555170" y="1356678"/>
            <a:ext cx="6694715" cy="2246769"/>
          </a:xfrm>
          <a:prstGeom prst="rect">
            <a:avLst/>
          </a:prstGeom>
        </p:spPr>
        <p:txBody>
          <a:bodyPr wrap="square">
            <a:spAutoFit/>
          </a:bodyPr>
          <a:lstStyle/>
          <a:p>
            <a:r>
              <a:rPr lang="fr-CA" sz="2000" dirty="0" smtClean="0">
                <a:latin typeface="+mj-lt"/>
              </a:rPr>
              <a:t>Pour mettre en </a:t>
            </a:r>
            <a:r>
              <a:rPr lang="fr-CA" sz="2000" dirty="0">
                <a:latin typeface="+mj-lt"/>
              </a:rPr>
              <a:t>place des outils favorables à la création </a:t>
            </a:r>
            <a:r>
              <a:rPr lang="fr-CA" sz="2000" dirty="0" smtClean="0">
                <a:latin typeface="+mj-lt"/>
              </a:rPr>
              <a:t>d’un </a:t>
            </a:r>
            <a:r>
              <a:rPr lang="fr-CA" sz="2000" b="1" dirty="0">
                <a:latin typeface="+mj-lt"/>
              </a:rPr>
              <a:t>milieu de vie dynamique</a:t>
            </a:r>
            <a:r>
              <a:rPr lang="fr-CA" sz="2000" dirty="0">
                <a:latin typeface="+mj-lt"/>
              </a:rPr>
              <a:t>, avec des </a:t>
            </a:r>
            <a:r>
              <a:rPr lang="fr-CA" sz="2000" b="1" dirty="0">
                <a:latin typeface="+mj-lt"/>
              </a:rPr>
              <a:t>règlements d’urbanisme modernisés </a:t>
            </a:r>
            <a:r>
              <a:rPr lang="fr-CA" sz="2000" b="1" dirty="0" smtClean="0">
                <a:latin typeface="+mj-lt"/>
              </a:rPr>
              <a:t>s’arrimant </a:t>
            </a:r>
            <a:r>
              <a:rPr lang="fr-CA" sz="2000" b="1" dirty="0">
                <a:latin typeface="+mj-lt"/>
              </a:rPr>
              <a:t>à la réalité d’aujourd’hui </a:t>
            </a:r>
            <a:r>
              <a:rPr lang="fr-CA" sz="2000" dirty="0">
                <a:latin typeface="+mj-lt"/>
              </a:rPr>
              <a:t>en tenant compte des </a:t>
            </a:r>
            <a:r>
              <a:rPr lang="fr-CA" sz="2000" b="1" dirty="0">
                <a:latin typeface="+mj-lt"/>
              </a:rPr>
              <a:t>besoins émergents des </a:t>
            </a:r>
            <a:r>
              <a:rPr lang="fr-CA" sz="2000" b="1" dirty="0" smtClean="0">
                <a:latin typeface="+mj-lt"/>
              </a:rPr>
              <a:t>résidents</a:t>
            </a:r>
            <a:r>
              <a:rPr lang="fr-CA" sz="2000" dirty="0">
                <a:latin typeface="+mj-lt"/>
              </a:rPr>
              <a:t>, des </a:t>
            </a:r>
            <a:r>
              <a:rPr lang="fr-CA" sz="2000" b="1" dirty="0">
                <a:latin typeface="+mj-lt"/>
              </a:rPr>
              <a:t>particularités du </a:t>
            </a:r>
            <a:r>
              <a:rPr lang="fr-CA" sz="2000" b="1" dirty="0" smtClean="0">
                <a:latin typeface="+mj-lt"/>
              </a:rPr>
              <a:t>territoire, </a:t>
            </a:r>
            <a:r>
              <a:rPr lang="fr-CA" sz="2000" dirty="0" smtClean="0">
                <a:latin typeface="+mj-lt"/>
              </a:rPr>
              <a:t>du</a:t>
            </a:r>
            <a:r>
              <a:rPr lang="fr-CA" sz="2000" b="1" dirty="0" smtClean="0">
                <a:latin typeface="+mj-lt"/>
              </a:rPr>
              <a:t> développement durable</a:t>
            </a:r>
            <a:r>
              <a:rPr lang="fr-CA" sz="2000" dirty="0" smtClean="0">
                <a:latin typeface="+mj-lt"/>
              </a:rPr>
              <a:t> et des préoccupations du conseil. </a:t>
            </a:r>
          </a:p>
          <a:p>
            <a:endParaRPr lang="fr-CA" sz="2000" dirty="0">
              <a:latin typeface="+mj-lt"/>
            </a:endParaRPr>
          </a:p>
        </p:txBody>
      </p:sp>
    </p:spTree>
    <p:extLst>
      <p:ext uri="{BB962C8B-B14F-4D97-AF65-F5344CB8AC3E}">
        <p14:creationId xmlns:p14="http://schemas.microsoft.com/office/powerpoint/2010/main" val="39013433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4"/>
          <p:cNvSpPr txBox="1">
            <a:spLocks/>
          </p:cNvSpPr>
          <p:nvPr>
            <p:custDataLst>
              <p:tags r:id="rId1"/>
            </p:custDataLst>
          </p:nvPr>
        </p:nvSpPr>
        <p:spPr>
          <a:xfrm>
            <a:off x="605696" y="1126037"/>
            <a:ext cx="10782892" cy="4921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gn="just">
              <a:lnSpc>
                <a:spcPct val="100000"/>
              </a:lnSpc>
              <a:defRPr sz="1800" spc="0">
                <a:solidFill>
                  <a:srgbClr val="000000"/>
                </a:solidFill>
              </a:defRPr>
            </a:pPr>
            <a:r>
              <a:rPr lang="fr-CA" sz="3000" b="1" spc="0" dirty="0" smtClean="0">
                <a:solidFill>
                  <a:srgbClr val="000000"/>
                </a:solidFill>
                <a:latin typeface="Calibri Light" pitchFamily="34" charset="0"/>
              </a:rPr>
              <a:t>OBJECTIFS DE LA RENCONTRE</a:t>
            </a:r>
            <a:endParaRPr lang="fr-CA" sz="3000" b="1" spc="0" dirty="0">
              <a:solidFill>
                <a:srgbClr val="000000"/>
              </a:solidFill>
              <a:latin typeface="Calibri Light" pitchFamily="34" charset="0"/>
            </a:endParaRPr>
          </a:p>
          <a:p>
            <a:pPr algn="just">
              <a:lnSpc>
                <a:spcPct val="100000"/>
              </a:lnSpc>
              <a:defRPr sz="1800" spc="0">
                <a:solidFill>
                  <a:srgbClr val="000000"/>
                </a:solidFill>
              </a:defRPr>
            </a:pPr>
            <a:r>
              <a:rPr lang="fr-CA" sz="3000" b="1" spc="0" dirty="0">
                <a:solidFill>
                  <a:srgbClr val="000000"/>
                </a:solidFill>
                <a:latin typeface="Calibri Light" pitchFamily="34" charset="0"/>
              </a:rPr>
              <a:t>		</a:t>
            </a:r>
            <a:endParaRPr lang="fr-CA" sz="3000" spc="0" dirty="0">
              <a:solidFill>
                <a:srgbClr val="000000"/>
              </a:solidFill>
              <a:latin typeface="Calibri Light" pitchFamily="34" charset="0"/>
            </a:endParaRPr>
          </a:p>
        </p:txBody>
      </p:sp>
      <p:sp>
        <p:nvSpPr>
          <p:cNvPr id="5" name="Shape 205"/>
          <p:cNvSpPr txBox="1">
            <a:spLocks/>
          </p:cNvSpPr>
          <p:nvPr>
            <p:custDataLst>
              <p:tags r:id="rId2"/>
            </p:custDataLst>
          </p:nvPr>
        </p:nvSpPr>
        <p:spPr>
          <a:xfrm>
            <a:off x="1451484" y="1947910"/>
            <a:ext cx="9466887" cy="41589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lstStyle>
            <a:lvl1pPr defTabSz="825500">
              <a:defRPr sz="1800" spc="53">
                <a:solidFill>
                  <a:srgbClr val="504E4E"/>
                </a:solidFill>
              </a:defRPr>
            </a:lvl1pPr>
          </a:lstStyle>
          <a:p>
            <a:pPr marL="342900" indent="-342900">
              <a:buFont typeface="Wingdings" panose="05000000000000000000" pitchFamily="2" charset="2"/>
              <a:buChar char="Ø"/>
              <a:defRPr spc="0">
                <a:solidFill>
                  <a:srgbClr val="000000"/>
                </a:solidFill>
              </a:defRPr>
            </a:pPr>
            <a:r>
              <a:rPr lang="fr-CA" sz="2400" dirty="0" smtClean="0">
                <a:solidFill>
                  <a:srgbClr val="000000"/>
                </a:solidFill>
                <a:latin typeface="Calibri Light" pitchFamily="34" charset="0"/>
              </a:rPr>
              <a:t>Aller à la rencontre des citoyennes et citoyens dans un cadre moins formel que les séances du conseil municipal</a:t>
            </a:r>
          </a:p>
          <a:p>
            <a:pPr>
              <a:defRPr spc="0">
                <a:solidFill>
                  <a:srgbClr val="000000"/>
                </a:solidFill>
              </a:defRPr>
            </a:pPr>
            <a:endParaRPr lang="fr-CA" sz="2400" dirty="0">
              <a:solidFill>
                <a:srgbClr val="000000"/>
              </a:solidFill>
              <a:latin typeface="Calibri Light" pitchFamily="34" charset="0"/>
            </a:endParaRPr>
          </a:p>
          <a:p>
            <a:pPr marL="342900" indent="-342900">
              <a:buFont typeface="Wingdings" panose="05000000000000000000" pitchFamily="2" charset="2"/>
              <a:buChar char="Ø"/>
              <a:defRPr spc="0">
                <a:solidFill>
                  <a:srgbClr val="000000"/>
                </a:solidFill>
              </a:defRPr>
            </a:pPr>
            <a:r>
              <a:rPr lang="fr-CA" sz="2400" dirty="0" smtClean="0">
                <a:solidFill>
                  <a:srgbClr val="000000"/>
                </a:solidFill>
                <a:latin typeface="Calibri Light" pitchFamily="34" charset="0"/>
              </a:rPr>
              <a:t>Mettre emphase sur les réalisations mais aussi sur les grands dossiers en cours, les projets à réaliser et les défis auxquels fait face l’administration municipale</a:t>
            </a:r>
          </a:p>
          <a:p>
            <a:pPr>
              <a:defRPr spc="0">
                <a:solidFill>
                  <a:srgbClr val="000000"/>
                </a:solidFill>
              </a:defRPr>
            </a:pPr>
            <a:endParaRPr lang="fr-CA" sz="2400" dirty="0" smtClean="0">
              <a:solidFill>
                <a:srgbClr val="000000"/>
              </a:solidFill>
              <a:latin typeface="Calibri Light" pitchFamily="34" charset="0"/>
            </a:endParaRPr>
          </a:p>
          <a:p>
            <a:pPr marL="342900" indent="-342900">
              <a:buFont typeface="Wingdings" panose="05000000000000000000" pitchFamily="2" charset="2"/>
              <a:buChar char="Ø"/>
              <a:defRPr spc="0">
                <a:solidFill>
                  <a:srgbClr val="000000"/>
                </a:solidFill>
              </a:defRPr>
            </a:pPr>
            <a:r>
              <a:rPr lang="fr-CA" sz="2400" dirty="0" smtClean="0">
                <a:solidFill>
                  <a:srgbClr val="000000"/>
                </a:solidFill>
                <a:latin typeface="Calibri Light" pitchFamily="34" charset="0"/>
              </a:rPr>
              <a:t>Permettre un échange avec les participants et prioriser l’accessibilité et la transparence dans le partage des différentes orientations prises par le conseil municipal</a:t>
            </a:r>
            <a:endParaRPr lang="fr-CA" sz="2400" dirty="0">
              <a:solidFill>
                <a:srgbClr val="000000"/>
              </a:solidFill>
              <a:latin typeface="Calibri Light" pitchFamily="34" charset="0"/>
            </a:endParaRPr>
          </a:p>
        </p:txBody>
      </p:sp>
      <p:sp>
        <p:nvSpPr>
          <p:cNvPr id="8" name="Rectangle 7"/>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cxnSp>
        <p:nvCxnSpPr>
          <p:cNvPr id="11" name="Connecteur droit 10"/>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5964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4"/>
          <a:stretch>
            <a:fillRect/>
          </a:stretch>
        </p:blipFill>
        <p:spPr>
          <a:xfrm>
            <a:off x="6531429" y="2404325"/>
            <a:ext cx="5350841" cy="2537790"/>
          </a:xfrm>
          <a:prstGeom prst="rect">
            <a:avLst/>
          </a:prstGeom>
          <a:effectLst>
            <a:outerShdw blurRad="50800" dist="38100" dir="2700000" sx="102000" sy="102000" algn="tl" rotWithShape="0">
              <a:prstClr val="black">
                <a:alpha val="40000"/>
              </a:prstClr>
            </a:outerShdw>
          </a:effectLst>
        </p:spPr>
      </p:pic>
      <p:sp>
        <p:nvSpPr>
          <p:cNvPr id="9" name="Rectangle 8"/>
          <p:cNvSpPr/>
          <p:nvPr/>
        </p:nvSpPr>
        <p:spPr>
          <a:xfrm>
            <a:off x="0" y="1356852"/>
            <a:ext cx="6389914" cy="4955457"/>
          </a:xfrm>
          <a:prstGeom prst="rect">
            <a:avLst/>
          </a:prstGeom>
          <a:solidFill>
            <a:srgbClr val="01468B"/>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3" name="Rectangle 2"/>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4" name="Connecteur droit 3"/>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5"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smtClean="0">
                <a:solidFill>
                  <a:srgbClr val="000000"/>
                </a:solidFill>
                <a:latin typeface="Calibri Light" pitchFamily="34" charset="0"/>
              </a:rPr>
              <a:t>INVESTISSEMENTS EN INFRASTRUCTURES</a:t>
            </a:r>
            <a:endParaRPr lang="fr-CA" sz="3200" b="1" spc="0" dirty="0">
              <a:solidFill>
                <a:srgbClr val="000000"/>
              </a:solidFill>
              <a:latin typeface="Calibri Light" pitchFamily="34" charset="0"/>
            </a:endParaRPr>
          </a:p>
        </p:txBody>
      </p:sp>
      <p:sp>
        <p:nvSpPr>
          <p:cNvPr id="6" name="Shape 204"/>
          <p:cNvSpPr txBox="1">
            <a:spLocks/>
          </p:cNvSpPr>
          <p:nvPr>
            <p:custDataLst>
              <p:tags r:id="rId2"/>
            </p:custDataLst>
          </p:nvPr>
        </p:nvSpPr>
        <p:spPr>
          <a:xfrm>
            <a:off x="658019" y="4050885"/>
            <a:ext cx="6045475" cy="1219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marL="342900" indent="-342900" algn="just">
              <a:lnSpc>
                <a:spcPct val="100000"/>
              </a:lnSpc>
              <a:spcAft>
                <a:spcPts val="300"/>
              </a:spcAft>
              <a:buFont typeface="Wingdings" panose="05000000000000000000" pitchFamily="2" charset="2"/>
              <a:buChar char="Ø"/>
              <a:defRPr sz="1800" spc="0">
                <a:solidFill>
                  <a:srgbClr val="000000"/>
                </a:solidFill>
              </a:defRPr>
            </a:pPr>
            <a:r>
              <a:rPr lang="fr-CA" sz="2000" spc="0" dirty="0" smtClean="0">
                <a:solidFill>
                  <a:schemeClr val="bg1"/>
                </a:solidFill>
                <a:latin typeface="+mj-lt"/>
              </a:rPr>
              <a:t>Réseau d’aqueduc à </a:t>
            </a:r>
            <a:r>
              <a:rPr lang="fr-CA" sz="2000" spc="0" dirty="0" err="1" smtClean="0">
                <a:solidFill>
                  <a:schemeClr val="bg1"/>
                </a:solidFill>
                <a:latin typeface="+mj-lt"/>
              </a:rPr>
              <a:t>Melocheville</a:t>
            </a:r>
            <a:endParaRPr lang="fr-CA" sz="2000" spc="0" dirty="0" smtClean="0">
              <a:solidFill>
                <a:schemeClr val="bg1"/>
              </a:solidFill>
              <a:latin typeface="+mj-lt"/>
            </a:endParaRPr>
          </a:p>
          <a:p>
            <a:pPr marL="342900" indent="-342900" algn="just">
              <a:lnSpc>
                <a:spcPct val="100000"/>
              </a:lnSpc>
              <a:spcAft>
                <a:spcPts val="300"/>
              </a:spcAft>
              <a:buFont typeface="Wingdings" panose="05000000000000000000" pitchFamily="2" charset="2"/>
              <a:buChar char="Ø"/>
              <a:defRPr sz="1800" spc="0">
                <a:solidFill>
                  <a:srgbClr val="000000"/>
                </a:solidFill>
              </a:defRPr>
            </a:pPr>
            <a:endParaRPr lang="fr-CA" sz="2400" spc="0" dirty="0" smtClean="0">
              <a:solidFill>
                <a:schemeClr val="bg1"/>
              </a:solidFill>
              <a:latin typeface="+mj-lt"/>
            </a:endParaRPr>
          </a:p>
          <a:p>
            <a:pPr marL="342900" indent="-342900" algn="just">
              <a:lnSpc>
                <a:spcPct val="100000"/>
              </a:lnSpc>
              <a:spcAft>
                <a:spcPts val="300"/>
              </a:spcAft>
              <a:buFont typeface="Wingdings" panose="05000000000000000000" pitchFamily="2" charset="2"/>
              <a:buChar char="Ø"/>
              <a:defRPr sz="1800" spc="0">
                <a:solidFill>
                  <a:srgbClr val="000000"/>
                </a:solidFill>
              </a:defRPr>
            </a:pPr>
            <a:endParaRPr lang="fr-CA" sz="2400" spc="0" dirty="0" smtClean="0">
              <a:solidFill>
                <a:schemeClr val="bg1"/>
              </a:solidFill>
              <a:latin typeface="+mj-lt"/>
            </a:endParaRPr>
          </a:p>
        </p:txBody>
      </p:sp>
      <p:sp>
        <p:nvSpPr>
          <p:cNvPr id="8" name="Rectangle 7"/>
          <p:cNvSpPr/>
          <p:nvPr/>
        </p:nvSpPr>
        <p:spPr>
          <a:xfrm>
            <a:off x="1145460" y="2022093"/>
            <a:ext cx="4190999" cy="954107"/>
          </a:xfrm>
          <a:prstGeom prst="rect">
            <a:avLst/>
          </a:prstGeom>
        </p:spPr>
        <p:txBody>
          <a:bodyPr wrap="square">
            <a:spAutoFit/>
          </a:bodyPr>
          <a:lstStyle/>
          <a:p>
            <a:pPr lvl="0" algn="just">
              <a:defRPr/>
            </a:pPr>
            <a:r>
              <a:rPr lang="fr-CA" i="1" dirty="0" smtClean="0">
                <a:solidFill>
                  <a:schemeClr val="bg1"/>
                </a:solidFill>
                <a:latin typeface="+mj-lt"/>
                <a:cs typeface="Calibri"/>
              </a:rPr>
              <a:t>s’imbriquant ainsi dans un projet de </a:t>
            </a:r>
          </a:p>
          <a:p>
            <a:pPr lvl="0" algn="just">
              <a:defRPr/>
            </a:pPr>
            <a:r>
              <a:rPr lang="fr-CA" i="1" dirty="0" smtClean="0">
                <a:solidFill>
                  <a:schemeClr val="bg1"/>
                </a:solidFill>
                <a:latin typeface="+mj-lt"/>
                <a:cs typeface="Calibri"/>
              </a:rPr>
              <a:t>revitalisation du centre-ville</a:t>
            </a:r>
          </a:p>
          <a:p>
            <a:pPr lvl="0" algn="just">
              <a:defRPr/>
            </a:pPr>
            <a:endParaRPr lang="fr-CA" sz="2000" dirty="0" smtClean="0">
              <a:solidFill>
                <a:schemeClr val="bg1"/>
              </a:solidFill>
              <a:latin typeface="+mj-lt"/>
              <a:cs typeface="Calibri"/>
            </a:endParaRPr>
          </a:p>
        </p:txBody>
      </p:sp>
      <p:sp>
        <p:nvSpPr>
          <p:cNvPr id="12" name="Rectangle 11"/>
          <p:cNvSpPr/>
          <p:nvPr/>
        </p:nvSpPr>
        <p:spPr>
          <a:xfrm>
            <a:off x="1168637" y="4292572"/>
            <a:ext cx="4484913" cy="646331"/>
          </a:xfrm>
          <a:prstGeom prst="rect">
            <a:avLst/>
          </a:prstGeom>
        </p:spPr>
        <p:txBody>
          <a:bodyPr wrap="square">
            <a:spAutoFit/>
          </a:bodyPr>
          <a:lstStyle/>
          <a:p>
            <a:pPr lvl="0" algn="just">
              <a:defRPr/>
            </a:pPr>
            <a:r>
              <a:rPr lang="fr-CA" i="1" dirty="0">
                <a:solidFill>
                  <a:schemeClr val="bg1"/>
                </a:solidFill>
                <a:latin typeface="+mj-lt"/>
                <a:cs typeface="Calibri"/>
              </a:rPr>
              <a:t>p</a:t>
            </a:r>
            <a:r>
              <a:rPr lang="fr-CA" i="1" dirty="0" smtClean="0">
                <a:solidFill>
                  <a:schemeClr val="bg1"/>
                </a:solidFill>
                <a:latin typeface="+mj-lt"/>
                <a:cs typeface="Calibri"/>
              </a:rPr>
              <a:t>our assurer une distribution adéquate de l’eau potable maintenant et pour le futur</a:t>
            </a:r>
          </a:p>
        </p:txBody>
      </p:sp>
      <p:sp>
        <p:nvSpPr>
          <p:cNvPr id="13" name="Ellipse 12"/>
          <p:cNvSpPr/>
          <p:nvPr/>
        </p:nvSpPr>
        <p:spPr>
          <a:xfrm>
            <a:off x="5907832" y="3158080"/>
            <a:ext cx="936104" cy="936104"/>
          </a:xfrm>
          <a:prstGeom prst="ellipse">
            <a:avLst/>
          </a:prstGeom>
          <a:solidFill>
            <a:srgbClr val="FE6E4B"/>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4" name="Shape 1394"/>
          <p:cNvSpPr/>
          <p:nvPr/>
        </p:nvSpPr>
        <p:spPr>
          <a:xfrm>
            <a:off x="6123226" y="3401143"/>
            <a:ext cx="471751" cy="471751"/>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0" tIns="0" rIns="0" bIns="0" anchor="ctr"/>
          <a:lstStyle/>
          <a:p>
            <a:pPr algn="ctr" defTabSz="228600">
              <a:defRPr sz="3000" cap="none"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1500"/>
          </a:p>
        </p:txBody>
      </p:sp>
      <p:sp>
        <p:nvSpPr>
          <p:cNvPr id="7" name="Rectangle 6"/>
          <p:cNvSpPr/>
          <p:nvPr/>
        </p:nvSpPr>
        <p:spPr>
          <a:xfrm>
            <a:off x="580104" y="2850192"/>
            <a:ext cx="6096000" cy="461665"/>
          </a:xfrm>
          <a:prstGeom prst="rect">
            <a:avLst/>
          </a:prstGeom>
        </p:spPr>
        <p:txBody>
          <a:bodyPr>
            <a:spAutoFit/>
          </a:bodyPr>
          <a:lstStyle/>
          <a:p>
            <a:pPr marL="342900" lvl="0" indent="-342900" algn="just">
              <a:buFont typeface="Wingdings" panose="05000000000000000000" pitchFamily="2" charset="2"/>
              <a:buChar char="Ø"/>
              <a:defRPr/>
            </a:pPr>
            <a:r>
              <a:rPr lang="fr-CA" sz="2000" dirty="0">
                <a:solidFill>
                  <a:schemeClr val="bg1"/>
                </a:solidFill>
                <a:latin typeface="+mj-lt"/>
                <a:cs typeface="Calibri"/>
              </a:rPr>
              <a:t>Réfection</a:t>
            </a:r>
            <a:r>
              <a:rPr lang="fr-CA" sz="2400" dirty="0">
                <a:solidFill>
                  <a:schemeClr val="bg1"/>
                </a:solidFill>
                <a:latin typeface="+mj-lt"/>
                <a:cs typeface="Calibri"/>
              </a:rPr>
              <a:t> </a:t>
            </a:r>
            <a:r>
              <a:rPr lang="fr-CA" sz="2000" dirty="0">
                <a:solidFill>
                  <a:schemeClr val="bg1"/>
                </a:solidFill>
                <a:latin typeface="+mj-lt"/>
                <a:cs typeface="Calibri"/>
              </a:rPr>
              <a:t>d’infrastructures de </a:t>
            </a:r>
            <a:r>
              <a:rPr lang="fr-CA" sz="2000" dirty="0" smtClean="0">
                <a:solidFill>
                  <a:schemeClr val="bg1"/>
                </a:solidFill>
                <a:latin typeface="+mj-lt"/>
                <a:cs typeface="Calibri"/>
              </a:rPr>
              <a:t>rues</a:t>
            </a:r>
            <a:endParaRPr lang="fr-CA" sz="2400" dirty="0">
              <a:solidFill>
                <a:schemeClr val="bg1"/>
              </a:solidFill>
              <a:latin typeface="+mj-lt"/>
              <a:cs typeface="Calibri"/>
            </a:endParaRPr>
          </a:p>
        </p:txBody>
      </p:sp>
      <p:sp>
        <p:nvSpPr>
          <p:cNvPr id="16" name="Rectangle 15"/>
          <p:cNvSpPr/>
          <p:nvPr/>
        </p:nvSpPr>
        <p:spPr>
          <a:xfrm>
            <a:off x="1164759" y="3175504"/>
            <a:ext cx="4075835" cy="646331"/>
          </a:xfrm>
          <a:prstGeom prst="rect">
            <a:avLst/>
          </a:prstGeom>
        </p:spPr>
        <p:txBody>
          <a:bodyPr wrap="square">
            <a:spAutoFit/>
          </a:bodyPr>
          <a:lstStyle/>
          <a:p>
            <a:pPr lvl="0" algn="just">
              <a:defRPr/>
            </a:pPr>
            <a:r>
              <a:rPr lang="fr-CA" i="1" dirty="0" smtClean="0">
                <a:solidFill>
                  <a:schemeClr val="bg1"/>
                </a:solidFill>
                <a:latin typeface="+mj-lt"/>
                <a:cs typeface="Calibri"/>
              </a:rPr>
              <a:t>notamment séparer </a:t>
            </a:r>
            <a:r>
              <a:rPr lang="fr-CA" i="1" dirty="0">
                <a:solidFill>
                  <a:schemeClr val="bg1"/>
                </a:solidFill>
                <a:latin typeface="+mj-lt"/>
                <a:cs typeface="Calibri"/>
              </a:rPr>
              <a:t>le sanitaire du pluvial </a:t>
            </a:r>
            <a:r>
              <a:rPr lang="fr-CA" i="1" dirty="0" smtClean="0">
                <a:solidFill>
                  <a:schemeClr val="bg1"/>
                </a:solidFill>
                <a:latin typeface="+mj-lt"/>
                <a:cs typeface="Calibri"/>
              </a:rPr>
              <a:t>lors de réfection de rues</a:t>
            </a:r>
            <a:endParaRPr lang="fr-CA" i="1" dirty="0">
              <a:solidFill>
                <a:schemeClr val="bg1"/>
              </a:solidFill>
              <a:latin typeface="+mj-lt"/>
              <a:cs typeface="Calibri"/>
            </a:endParaRPr>
          </a:p>
        </p:txBody>
      </p:sp>
      <p:sp>
        <p:nvSpPr>
          <p:cNvPr id="17" name="Rectangle 16"/>
          <p:cNvSpPr/>
          <p:nvPr/>
        </p:nvSpPr>
        <p:spPr>
          <a:xfrm>
            <a:off x="552233" y="1730162"/>
            <a:ext cx="3044744" cy="400110"/>
          </a:xfrm>
          <a:prstGeom prst="rect">
            <a:avLst/>
          </a:prstGeom>
        </p:spPr>
        <p:txBody>
          <a:bodyPr wrap="none">
            <a:spAutoFit/>
          </a:bodyPr>
          <a:lstStyle/>
          <a:p>
            <a:pPr marL="342900" indent="-342900" algn="just">
              <a:lnSpc>
                <a:spcPct val="100000"/>
              </a:lnSpc>
              <a:spcAft>
                <a:spcPts val="300"/>
              </a:spcAft>
              <a:buFont typeface="Wingdings" panose="05000000000000000000" pitchFamily="2" charset="2"/>
              <a:buChar char="Ø"/>
              <a:defRPr sz="1800" spc="0">
                <a:solidFill>
                  <a:srgbClr val="000000"/>
                </a:solidFill>
              </a:defRPr>
            </a:pPr>
            <a:r>
              <a:rPr lang="fr-CA" sz="2000" dirty="0">
                <a:solidFill>
                  <a:schemeClr val="bg1"/>
                </a:solidFill>
                <a:latin typeface="+mj-lt"/>
              </a:rPr>
              <a:t>Réfection de la rue Ellice</a:t>
            </a:r>
          </a:p>
        </p:txBody>
      </p:sp>
      <p:sp>
        <p:nvSpPr>
          <p:cNvPr id="18" name="Rectangle 17"/>
          <p:cNvSpPr/>
          <p:nvPr/>
        </p:nvSpPr>
        <p:spPr>
          <a:xfrm>
            <a:off x="555523" y="5185354"/>
            <a:ext cx="6096000" cy="400110"/>
          </a:xfrm>
          <a:prstGeom prst="rect">
            <a:avLst/>
          </a:prstGeom>
        </p:spPr>
        <p:txBody>
          <a:bodyPr>
            <a:spAutoFit/>
          </a:bodyPr>
          <a:lstStyle/>
          <a:p>
            <a:pPr marL="342900" lvl="0" indent="-342900" algn="just">
              <a:buFont typeface="Wingdings" panose="05000000000000000000" pitchFamily="2" charset="2"/>
              <a:buChar char="Ø"/>
              <a:defRPr/>
            </a:pPr>
            <a:r>
              <a:rPr lang="fr-CA" sz="2000" dirty="0" err="1" smtClean="0">
                <a:solidFill>
                  <a:schemeClr val="bg1"/>
                </a:solidFill>
                <a:latin typeface="+mj-lt"/>
                <a:cs typeface="Calibri"/>
              </a:rPr>
              <a:t>Resurfaçage</a:t>
            </a:r>
            <a:r>
              <a:rPr lang="fr-CA" sz="2000" dirty="0" smtClean="0">
                <a:solidFill>
                  <a:schemeClr val="bg1"/>
                </a:solidFill>
                <a:latin typeface="+mj-lt"/>
                <a:cs typeface="Calibri"/>
              </a:rPr>
              <a:t> de rues</a:t>
            </a:r>
            <a:endParaRPr lang="fr-CA" sz="2400" dirty="0">
              <a:solidFill>
                <a:schemeClr val="bg1"/>
              </a:solidFill>
              <a:latin typeface="+mj-lt"/>
              <a:cs typeface="Calibri"/>
            </a:endParaRPr>
          </a:p>
        </p:txBody>
      </p:sp>
    </p:spTree>
    <p:extLst>
      <p:ext uri="{BB962C8B-B14F-4D97-AF65-F5344CB8AC3E}">
        <p14:creationId xmlns:p14="http://schemas.microsoft.com/office/powerpoint/2010/main" val="3129720901"/>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7895" y="1989048"/>
            <a:ext cx="8702461" cy="192360"/>
          </a:xfrm>
          <a:prstGeom prst="rect">
            <a:avLst/>
          </a:prstGeom>
          <a:solidFill>
            <a:schemeClr val="tx1">
              <a:lumMod val="40000"/>
              <a:lumOff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defTabSz="412750" latinLnBrk="1" hangingPunct="0"/>
            <a:endParaRPr lang="fr-CA" sz="1000" b="1" cap="all" spc="50">
              <a:solidFill>
                <a:srgbClr val="FFFFFF"/>
              </a:solidFill>
              <a:sym typeface="Helvetica"/>
            </a:endParaRPr>
          </a:p>
        </p:txBody>
      </p:sp>
      <p:sp>
        <p:nvSpPr>
          <p:cNvPr id="16" name="Shape 204"/>
          <p:cNvSpPr txBox="1">
            <a:spLocks/>
          </p:cNvSpPr>
          <p:nvPr>
            <p:custDataLst>
              <p:tags r:id="rId1"/>
            </p:custDataLst>
          </p:nvPr>
        </p:nvSpPr>
        <p:spPr>
          <a:xfrm>
            <a:off x="575244" y="1289685"/>
            <a:ext cx="10441160" cy="900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lvl="1" algn="l">
              <a:lnSpc>
                <a:spcPct val="100000"/>
              </a:lnSpc>
              <a:defRPr sz="1800" spc="0">
                <a:solidFill>
                  <a:srgbClr val="000000"/>
                </a:solidFill>
              </a:defRPr>
            </a:pPr>
            <a:r>
              <a:rPr lang="fr-CA" sz="2800" spc="0" dirty="0" smtClean="0">
                <a:solidFill>
                  <a:srgbClr val="000000"/>
                </a:solidFill>
                <a:latin typeface="Calibri Light" pitchFamily="34" charset="0"/>
              </a:rPr>
              <a:t>Bureau de poste</a:t>
            </a:r>
            <a:endParaRPr lang="fr-CA" sz="2800" spc="0" dirty="0">
              <a:solidFill>
                <a:srgbClr val="000000"/>
              </a:solidFill>
              <a:latin typeface="Calibri Light" pitchFamily="34" charset="0"/>
            </a:endParaRPr>
          </a:p>
        </p:txBody>
      </p:sp>
      <p:sp>
        <p:nvSpPr>
          <p:cNvPr id="22" name="Rectangle 21"/>
          <p:cNvSpPr/>
          <p:nvPr/>
        </p:nvSpPr>
        <p:spPr>
          <a:xfrm>
            <a:off x="605696" y="4860746"/>
            <a:ext cx="8694660" cy="192360"/>
          </a:xfrm>
          <a:prstGeom prst="rect">
            <a:avLst/>
          </a:prstGeom>
          <a:solidFill>
            <a:schemeClr val="tx1">
              <a:lumMod val="40000"/>
              <a:lumOff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defTabSz="412750" latinLnBrk="1" hangingPunct="0"/>
            <a:endParaRPr lang="fr-CA" sz="1000" b="1" cap="all" spc="50">
              <a:solidFill>
                <a:srgbClr val="FFFFFF"/>
              </a:solidFill>
              <a:sym typeface="Helvetica"/>
            </a:endParaRPr>
          </a:p>
        </p:txBody>
      </p:sp>
      <p:sp>
        <p:nvSpPr>
          <p:cNvPr id="20" name="Shape 204"/>
          <p:cNvSpPr txBox="1">
            <a:spLocks/>
          </p:cNvSpPr>
          <p:nvPr>
            <p:custDataLst>
              <p:tags r:id="rId2"/>
            </p:custDataLst>
          </p:nvPr>
        </p:nvSpPr>
        <p:spPr>
          <a:xfrm>
            <a:off x="1281403" y="3973218"/>
            <a:ext cx="10441160" cy="900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defRPr sz="1800" spc="0">
                <a:solidFill>
                  <a:srgbClr val="000000"/>
                </a:solidFill>
              </a:defRPr>
            </a:pPr>
            <a:r>
              <a:rPr lang="fr-CA" sz="2700" spc="0" dirty="0" smtClean="0">
                <a:solidFill>
                  <a:srgbClr val="000000"/>
                </a:solidFill>
                <a:latin typeface="Calibri Light" pitchFamily="34" charset="0"/>
              </a:rPr>
              <a:t>Maison du meunier et bande de terrain</a:t>
            </a:r>
            <a:endParaRPr lang="fr-CA" sz="2700" spc="0" dirty="0">
              <a:solidFill>
                <a:srgbClr val="000000"/>
              </a:solidFill>
              <a:latin typeface="Calibri Light" pitchFamily="34" charset="0"/>
            </a:endParaRPr>
          </a:p>
        </p:txBody>
      </p:sp>
      <p:sp>
        <p:nvSpPr>
          <p:cNvPr id="25" name="Rectangle 24"/>
          <p:cNvSpPr/>
          <p:nvPr/>
        </p:nvSpPr>
        <p:spPr>
          <a:xfrm>
            <a:off x="7500257" y="4419600"/>
            <a:ext cx="4052549" cy="1807029"/>
          </a:xfrm>
          <a:prstGeom prst="rect">
            <a:avLst/>
          </a:prstGeom>
          <a:solidFill>
            <a:srgbClr val="438DBC"/>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5" name="Shape 204"/>
          <p:cNvSpPr txBox="1">
            <a:spLocks/>
          </p:cNvSpPr>
          <p:nvPr>
            <p:custDataLst>
              <p:tags r:id="rId3"/>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ACQUISITIONS ET ENTENTES POUR PROJETS FUTURS</a:t>
            </a:r>
            <a:endParaRPr lang="fr-CA" sz="3200" b="1" spc="0" dirty="0">
              <a:solidFill>
                <a:srgbClr val="000000"/>
              </a:solidFill>
              <a:latin typeface="Calibri Light" pitchFamily="34" charset="0"/>
            </a:endParaRPr>
          </a:p>
        </p:txBody>
      </p:sp>
      <p:sp>
        <p:nvSpPr>
          <p:cNvPr id="5" name="Rectangle 4"/>
          <p:cNvSpPr/>
          <p:nvPr/>
        </p:nvSpPr>
        <p:spPr>
          <a:xfrm>
            <a:off x="7500257" y="1807030"/>
            <a:ext cx="4063435" cy="1915884"/>
          </a:xfrm>
          <a:prstGeom prst="rect">
            <a:avLst/>
          </a:prstGeom>
          <a:solidFill>
            <a:srgbClr val="438DBC"/>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pic>
        <p:nvPicPr>
          <p:cNvPr id="6" name="Image 5"/>
          <p:cNvPicPr>
            <a:picLocks noChangeAspect="1"/>
          </p:cNvPicPr>
          <p:nvPr/>
        </p:nvPicPr>
        <p:blipFill>
          <a:blip r:embed="rId7"/>
          <a:stretch>
            <a:fillRect/>
          </a:stretch>
        </p:blipFill>
        <p:spPr>
          <a:xfrm>
            <a:off x="1278391" y="1815037"/>
            <a:ext cx="5176838" cy="1897668"/>
          </a:xfrm>
          <a:prstGeom prst="rect">
            <a:avLst/>
          </a:prstGeom>
        </p:spPr>
      </p:pic>
      <p:pic>
        <p:nvPicPr>
          <p:cNvPr id="2050" name="Picture 2" descr="R001365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7690" y="4455850"/>
            <a:ext cx="2642053" cy="17622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che 1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8599" y="4449319"/>
            <a:ext cx="2699658" cy="1772583"/>
          </a:xfrm>
          <a:prstGeom prst="rect">
            <a:avLst/>
          </a:prstGeom>
          <a:noFill/>
          <a:extLst>
            <a:ext uri="{909E8E84-426E-40DD-AFC4-6F175D3DCCD1}">
              <a14:hiddenFill xmlns:a14="http://schemas.microsoft.com/office/drawing/2010/main">
                <a:solidFill>
                  <a:srgbClr val="FFFFFF"/>
                </a:solidFill>
              </a14:hiddenFill>
            </a:ext>
          </a:extLst>
        </p:spPr>
      </p:pic>
      <p:sp>
        <p:nvSpPr>
          <p:cNvPr id="21" name="Shape 205"/>
          <p:cNvSpPr txBox="1">
            <a:spLocks/>
          </p:cNvSpPr>
          <p:nvPr>
            <p:custDataLst>
              <p:tags r:id="rId4"/>
            </p:custDataLst>
          </p:nvPr>
        </p:nvSpPr>
        <p:spPr>
          <a:xfrm>
            <a:off x="7865806" y="2449285"/>
            <a:ext cx="3696929" cy="10220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bg1"/>
                </a:solidFill>
                <a:latin typeface="Calibri Light" pitchFamily="34" charset="0"/>
                <a:cs typeface="Helvetica"/>
              </a:rPr>
              <a:t>Vocation à définir</a:t>
            </a:r>
          </a:p>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bg1"/>
                </a:solidFill>
                <a:latin typeface="Calibri Light" pitchFamily="34" charset="0"/>
                <a:cs typeface="Helvetica"/>
              </a:rPr>
              <a:t>Consultations avec acteurs du milieu</a:t>
            </a:r>
            <a:endParaRPr lang="fr-CA" sz="2400" spc="0" dirty="0">
              <a:solidFill>
                <a:schemeClr val="bg1"/>
              </a:solidFill>
              <a:latin typeface="Calibri Light" pitchFamily="34" charset="0"/>
              <a:cs typeface="Helvetica"/>
            </a:endParaRPr>
          </a:p>
          <a:p>
            <a:pPr marL="342900" indent="-342900">
              <a:lnSpc>
                <a:spcPct val="100000"/>
              </a:lnSpc>
              <a:buFont typeface="Wingdings" panose="05000000000000000000" pitchFamily="2" charset="2"/>
              <a:buChar char="Ø"/>
              <a:defRPr spc="0">
                <a:solidFill>
                  <a:srgbClr val="000000"/>
                </a:solidFill>
              </a:defRPr>
            </a:pPr>
            <a:endParaRPr lang="fr-CA" sz="2200" spc="0" dirty="0">
              <a:solidFill>
                <a:srgbClr val="000000"/>
              </a:solidFill>
              <a:latin typeface="Calibri Light" pitchFamily="34" charset="0"/>
              <a:cs typeface="Helvetica"/>
            </a:endParaRPr>
          </a:p>
        </p:txBody>
      </p:sp>
      <p:sp>
        <p:nvSpPr>
          <p:cNvPr id="26" name="Shape 205"/>
          <p:cNvSpPr txBox="1">
            <a:spLocks/>
          </p:cNvSpPr>
          <p:nvPr>
            <p:custDataLst>
              <p:tags r:id="rId5"/>
            </p:custDataLst>
          </p:nvPr>
        </p:nvSpPr>
        <p:spPr>
          <a:xfrm>
            <a:off x="7928842" y="4949769"/>
            <a:ext cx="3417584" cy="10220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bg1"/>
                </a:solidFill>
                <a:latin typeface="Calibri Light" pitchFamily="34" charset="0"/>
                <a:cs typeface="Helvetica"/>
              </a:rPr>
              <a:t>Entente avec propriétaire</a:t>
            </a:r>
          </a:p>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bg1"/>
                </a:solidFill>
                <a:latin typeface="Calibri Light" pitchFamily="34" charset="0"/>
                <a:cs typeface="Helvetica"/>
              </a:rPr>
              <a:t>Vocation à définir</a:t>
            </a:r>
            <a:endParaRPr lang="fr-CA" sz="2400" spc="0" dirty="0">
              <a:solidFill>
                <a:schemeClr val="bg1"/>
              </a:solidFill>
              <a:latin typeface="Calibri Light" pitchFamily="34" charset="0"/>
              <a:cs typeface="Helvetica"/>
            </a:endParaRPr>
          </a:p>
          <a:p>
            <a:pPr marL="342900" indent="-342900">
              <a:lnSpc>
                <a:spcPct val="100000"/>
              </a:lnSpc>
              <a:buFont typeface="Wingdings" panose="05000000000000000000" pitchFamily="2" charset="2"/>
              <a:buChar char="Ø"/>
              <a:defRPr spc="0">
                <a:solidFill>
                  <a:srgbClr val="000000"/>
                </a:solidFill>
              </a:defRPr>
            </a:pPr>
            <a:endParaRPr lang="fr-CA" sz="2200" spc="0" dirty="0">
              <a:solidFill>
                <a:srgbClr val="000000"/>
              </a:solidFill>
              <a:latin typeface="Calibri Light" pitchFamily="34" charset="0"/>
              <a:cs typeface="Helvetica"/>
            </a:endParaRPr>
          </a:p>
        </p:txBody>
      </p:sp>
      <p:pic>
        <p:nvPicPr>
          <p:cNvPr id="28" name="Imag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29" name="Rectangle 28"/>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30" name="Connecteur droit 29"/>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089541"/>
      </p:ext>
    </p:extLst>
  </p:cSld>
  <p:clrMapOvr>
    <a:masterClrMapping/>
  </p:clrMapOvr>
  <p:transition spd="med">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sp>
        <p:nvSpPr>
          <p:cNvPr id="13" name="Parallélogramme 12"/>
          <p:cNvSpPr/>
          <p:nvPr/>
        </p:nvSpPr>
        <p:spPr>
          <a:xfrm>
            <a:off x="3668486" y="0"/>
            <a:ext cx="7990361" cy="6858000"/>
          </a:xfrm>
          <a:prstGeom prst="parallelogram">
            <a:avLst>
              <a:gd name="adj" fmla="val 46105"/>
            </a:avLst>
          </a:prstGeom>
          <a:solidFill>
            <a:schemeClr val="tx1">
              <a:lumMod val="65000"/>
              <a:lumOff val="35000"/>
            </a:schemeClr>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43237"/>
            <a:ext cx="12192000" cy="4153600"/>
          </a:xfrm>
          <a:prstGeom prst="rect">
            <a:avLst/>
          </a:prstGeom>
        </p:spPr>
      </p:pic>
      <p:sp>
        <p:nvSpPr>
          <p:cNvPr id="3" name="ZoneTexte 2"/>
          <p:cNvSpPr txBox="1"/>
          <p:nvPr/>
        </p:nvSpPr>
        <p:spPr>
          <a:xfrm>
            <a:off x="3431704" y="4491112"/>
            <a:ext cx="51361" cy="2051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latinLnBrk="1" hangingPunct="0"/>
            <a:endParaRPr lang="fr-CA" sz="1000" dirty="0">
              <a:solidFill>
                <a:srgbClr val="000000"/>
              </a:solidFill>
              <a:latin typeface="Calibri Light" panose="020F0302020204030204" pitchFamily="34" charset="0"/>
              <a:sym typeface="Helvetica"/>
            </a:endParaRPr>
          </a:p>
        </p:txBody>
      </p:sp>
      <p:sp>
        <p:nvSpPr>
          <p:cNvPr id="12" name="Parallélogramme 11"/>
          <p:cNvSpPr/>
          <p:nvPr/>
        </p:nvSpPr>
        <p:spPr>
          <a:xfrm>
            <a:off x="2318656" y="2394857"/>
            <a:ext cx="9873343" cy="2786743"/>
          </a:xfrm>
          <a:prstGeom prst="parallelogram">
            <a:avLst>
              <a:gd name="adj" fmla="val 46105"/>
            </a:avLst>
          </a:prstGeom>
          <a:solidFill>
            <a:schemeClr val="tx1">
              <a:lumMod val="65000"/>
              <a:lumOff val="35000"/>
            </a:schemeClr>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0" name="Shape 205"/>
          <p:cNvSpPr txBox="1">
            <a:spLocks/>
          </p:cNvSpPr>
          <p:nvPr/>
        </p:nvSpPr>
        <p:spPr>
          <a:xfrm>
            <a:off x="3581399" y="2721428"/>
            <a:ext cx="7870371" cy="33963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defTabSz="825500">
              <a:defRPr sz="1800" spc="53">
                <a:solidFill>
                  <a:srgbClr val="504E4E"/>
                </a:solidFill>
              </a:defRPr>
            </a:lvl1pPr>
          </a:lstStyle>
          <a:p>
            <a:pPr algn="ctr"/>
            <a:r>
              <a:rPr lang="fr-CA" sz="2000" dirty="0">
                <a:solidFill>
                  <a:schemeClr val="bg1"/>
                </a:solidFill>
                <a:latin typeface="+mj-lt"/>
              </a:rPr>
              <a:t>Malgré l’installation de radars préventifs et autres mesures, beaucoup reste encore à faire pour assurer le respect du code de sécurité routière.</a:t>
            </a:r>
            <a:endParaRPr lang="fr-CA" sz="2800" spc="0" dirty="0">
              <a:solidFill>
                <a:schemeClr val="bg1"/>
              </a:solidFill>
              <a:latin typeface="+mj-lt"/>
            </a:endParaRPr>
          </a:p>
          <a:p>
            <a:pPr algn="ctr"/>
            <a:endParaRPr lang="fr-CA" sz="2400" spc="0" dirty="0" smtClean="0">
              <a:solidFill>
                <a:schemeClr val="bg1"/>
              </a:solidFill>
              <a:latin typeface="Calibri Light" pitchFamily="34" charset="0"/>
            </a:endParaRPr>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5"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SÉCURITÉ DANS NOS RUES</a:t>
            </a:r>
            <a:endParaRPr lang="fr-CA" sz="3200" b="1" spc="0" dirty="0">
              <a:solidFill>
                <a:srgbClr val="000000"/>
              </a:solidFill>
              <a:latin typeface="Calibri Light" pitchFamily="34" charset="0"/>
            </a:endParaRPr>
          </a:p>
        </p:txBody>
      </p:sp>
      <p:sp>
        <p:nvSpPr>
          <p:cNvPr id="2" name="Rectangle 1"/>
          <p:cNvSpPr/>
          <p:nvPr/>
        </p:nvSpPr>
        <p:spPr>
          <a:xfrm>
            <a:off x="3037115" y="3601723"/>
            <a:ext cx="8088085" cy="1200329"/>
          </a:xfrm>
          <a:prstGeom prst="rect">
            <a:avLst/>
          </a:prstGeom>
        </p:spPr>
        <p:txBody>
          <a:bodyPr wrap="square">
            <a:spAutoFit/>
          </a:bodyPr>
          <a:lstStyle/>
          <a:p>
            <a:pPr algn="ctr"/>
            <a:r>
              <a:rPr lang="fr-CA" sz="2400" dirty="0">
                <a:solidFill>
                  <a:schemeClr val="bg1"/>
                </a:solidFill>
                <a:latin typeface="+mj-lt"/>
              </a:rPr>
              <a:t>Éventuelle </a:t>
            </a:r>
            <a:r>
              <a:rPr lang="fr-CA" sz="2400" b="1" dirty="0">
                <a:solidFill>
                  <a:schemeClr val="bg1"/>
                </a:solidFill>
                <a:latin typeface="+mj-lt"/>
              </a:rPr>
              <a:t>mise en place d’une politique de sécurité dans nos rues </a:t>
            </a:r>
            <a:r>
              <a:rPr lang="fr-CA" spc="0" dirty="0" smtClean="0">
                <a:solidFill>
                  <a:schemeClr val="bg1"/>
                </a:solidFill>
                <a:latin typeface="+mj-lt"/>
              </a:rPr>
              <a:t>pour</a:t>
            </a:r>
            <a:r>
              <a:rPr lang="fr-CA" dirty="0">
                <a:solidFill>
                  <a:schemeClr val="bg1"/>
                </a:solidFill>
                <a:latin typeface="+mj-lt"/>
              </a:rPr>
              <a:t> </a:t>
            </a:r>
            <a:r>
              <a:rPr lang="fr-CA" dirty="0" smtClean="0">
                <a:solidFill>
                  <a:schemeClr val="bg1"/>
                </a:solidFill>
                <a:latin typeface="+mj-lt"/>
              </a:rPr>
              <a:t>se donner les moyens d’aménager nos rues pour ralentir les plus récalcitrants, </a:t>
            </a:r>
            <a:r>
              <a:rPr lang="fr-CA" sz="2400" b="1" dirty="0" smtClean="0">
                <a:solidFill>
                  <a:schemeClr val="bg1"/>
                </a:solidFill>
                <a:latin typeface="+mj-lt"/>
              </a:rPr>
              <a:t>accompagnée </a:t>
            </a:r>
            <a:r>
              <a:rPr lang="fr-CA" sz="2400" b="1" dirty="0">
                <a:solidFill>
                  <a:schemeClr val="bg1"/>
                </a:solidFill>
                <a:latin typeface="+mj-lt"/>
              </a:rPr>
              <a:t>d’une campagne de sensibilisation </a:t>
            </a:r>
          </a:p>
        </p:txBody>
      </p:sp>
    </p:spTree>
    <p:extLst>
      <p:ext uri="{BB962C8B-B14F-4D97-AF65-F5344CB8AC3E}">
        <p14:creationId xmlns:p14="http://schemas.microsoft.com/office/powerpoint/2010/main" val="2085457574"/>
      </p:ext>
    </p:extLst>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2416"/>
            <a:ext cx="12192000" cy="5675584"/>
          </a:xfrm>
          <a:prstGeom prst="rect">
            <a:avLst/>
          </a:prstGeom>
        </p:spPr>
      </p:pic>
      <p:sp>
        <p:nvSpPr>
          <p:cNvPr id="17" name="Rectangle 16"/>
          <p:cNvSpPr/>
          <p:nvPr/>
        </p:nvSpPr>
        <p:spPr>
          <a:xfrm>
            <a:off x="6617110" y="3372466"/>
            <a:ext cx="5014451" cy="2290916"/>
          </a:xfrm>
          <a:prstGeom prst="rect">
            <a:avLst/>
          </a:prstGeom>
          <a:solidFill>
            <a:srgbClr val="FE6E4B"/>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111760" algn="l">
              <a:spcAft>
                <a:spcPts val="0"/>
              </a:spcAft>
            </a:pPr>
            <a:endParaRPr lang="fr-CA" sz="3600" dirty="0" smtClean="0">
              <a:solidFill>
                <a:srgbClr val="000000"/>
              </a:solidFill>
              <a:latin typeface="Calibri Light" pitchFamily="34" charset="0"/>
            </a:endParaRPr>
          </a:p>
        </p:txBody>
      </p:sp>
      <p:sp>
        <p:nvSpPr>
          <p:cNvPr id="16" name="Shape 204"/>
          <p:cNvSpPr txBox="1">
            <a:spLocks/>
          </p:cNvSpPr>
          <p:nvPr>
            <p:custDataLst>
              <p:tags r:id="rId1"/>
            </p:custDataLst>
          </p:nvPr>
        </p:nvSpPr>
        <p:spPr>
          <a:xfrm>
            <a:off x="648987" y="1496865"/>
            <a:ext cx="10441160" cy="5875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marL="0" lvl="1" indent="0" algn="l">
              <a:lnSpc>
                <a:spcPct val="100000"/>
              </a:lnSpc>
              <a:defRPr sz="1800" spc="0">
                <a:solidFill>
                  <a:srgbClr val="000000"/>
                </a:solidFill>
              </a:defRPr>
            </a:pPr>
            <a:r>
              <a:rPr lang="fr-CA" sz="2700" spc="0" dirty="0" smtClean="0">
                <a:solidFill>
                  <a:srgbClr val="000000"/>
                </a:solidFill>
                <a:latin typeface="Calibri Light" pitchFamily="34" charset="0"/>
              </a:rPr>
              <a:t>Objectif : Favoriser la mobilité active par l’amélioration du réseau cyclable</a:t>
            </a:r>
          </a:p>
          <a:p>
            <a:pPr marL="0" lvl="1" indent="0" algn="l">
              <a:lnSpc>
                <a:spcPct val="100000"/>
              </a:lnSpc>
              <a:defRPr sz="1800" spc="0">
                <a:solidFill>
                  <a:srgbClr val="000000"/>
                </a:solidFill>
              </a:defRPr>
            </a:pPr>
            <a:endParaRPr lang="fr-CA" sz="2700" spc="0" dirty="0">
              <a:solidFill>
                <a:srgbClr val="000000"/>
              </a:solidFill>
              <a:latin typeface="Calibri Light" pitchFamily="34" charset="0"/>
            </a:endParaRPr>
          </a:p>
          <a:p>
            <a:pPr lvl="2" indent="-457200" algn="l">
              <a:lnSpc>
                <a:spcPct val="100000"/>
              </a:lnSpc>
              <a:buFont typeface="Wingdings" panose="05000000000000000000" pitchFamily="2" charset="2"/>
              <a:buChar char="Ø"/>
              <a:defRPr sz="1800" spc="0">
                <a:solidFill>
                  <a:srgbClr val="000000"/>
                </a:solidFill>
              </a:defRPr>
            </a:pPr>
            <a:r>
              <a:rPr lang="fr-CA" sz="2400" spc="0" dirty="0" smtClean="0">
                <a:solidFill>
                  <a:srgbClr val="000000"/>
                </a:solidFill>
                <a:latin typeface="Calibri Light" pitchFamily="34" charset="0"/>
              </a:rPr>
              <a:t>Mandat donné à Vélo Québec pour procéder à l’analyse et aux recommandations afin d’améliorer la desserte du réseau cyclable sur le territoire</a:t>
            </a:r>
          </a:p>
          <a:p>
            <a:pPr marL="0" lvl="1" indent="0" algn="l">
              <a:lnSpc>
                <a:spcPct val="100000"/>
              </a:lnSpc>
              <a:defRPr sz="1800" spc="0">
                <a:solidFill>
                  <a:srgbClr val="000000"/>
                </a:solidFill>
              </a:defRPr>
            </a:pPr>
            <a:endParaRPr lang="fr-CA" sz="2700" spc="0" dirty="0">
              <a:solidFill>
                <a:srgbClr val="000000"/>
              </a:solidFill>
              <a:latin typeface="Calibri Light" pitchFamily="34" charset="0"/>
            </a:endParaRPr>
          </a:p>
          <a:p>
            <a:pPr marL="0" lvl="1" indent="0" algn="l">
              <a:lnSpc>
                <a:spcPct val="100000"/>
              </a:lnSpc>
              <a:defRPr sz="1800" spc="0">
                <a:solidFill>
                  <a:srgbClr val="000000"/>
                </a:solidFill>
              </a:defRPr>
            </a:pPr>
            <a:endParaRPr lang="fr-CA" sz="1700" spc="0" dirty="0" smtClean="0">
              <a:solidFill>
                <a:srgbClr val="000000"/>
              </a:solidFill>
            </a:endParaRPr>
          </a:p>
          <a:p>
            <a:pPr marL="0" lvl="1" indent="0" algn="l">
              <a:lnSpc>
                <a:spcPct val="100000"/>
              </a:lnSpc>
              <a:defRPr sz="1800" spc="0">
                <a:solidFill>
                  <a:srgbClr val="000000"/>
                </a:solidFill>
              </a:defRPr>
            </a:pPr>
            <a:endParaRPr lang="fr-CA" sz="1700" spc="0" dirty="0">
              <a:solidFill>
                <a:srgbClr val="000000"/>
              </a:solidFill>
            </a:endParaRPr>
          </a:p>
          <a:p>
            <a:pPr marL="0" lvl="1" indent="0" algn="l">
              <a:lnSpc>
                <a:spcPct val="100000"/>
              </a:lnSpc>
              <a:defRPr sz="1800" spc="0">
                <a:solidFill>
                  <a:srgbClr val="000000"/>
                </a:solidFill>
              </a:defRPr>
            </a:pPr>
            <a:endParaRPr lang="fr-CA" sz="1700" spc="0" dirty="0" smtClean="0">
              <a:solidFill>
                <a:srgbClr val="000000"/>
              </a:solidFill>
            </a:endParaRPr>
          </a:p>
          <a:p>
            <a:pPr marL="0" lvl="1" indent="0" algn="l">
              <a:lnSpc>
                <a:spcPct val="100000"/>
              </a:lnSpc>
              <a:defRPr sz="1800" spc="0">
                <a:solidFill>
                  <a:srgbClr val="000000"/>
                </a:solidFill>
              </a:defRPr>
            </a:pPr>
            <a:endParaRPr lang="fr-CA" sz="1700" spc="0" dirty="0">
              <a:solidFill>
                <a:srgbClr val="000000"/>
              </a:solidFill>
            </a:endParaRPr>
          </a:p>
          <a:p>
            <a:pPr>
              <a:lnSpc>
                <a:spcPct val="100000"/>
              </a:lnSpc>
              <a:defRPr sz="1800" spc="0">
                <a:solidFill>
                  <a:srgbClr val="000000"/>
                </a:solidFill>
              </a:defRPr>
            </a:pPr>
            <a:endParaRPr lang="fr-CA" sz="2700" spc="0" dirty="0">
              <a:solidFill>
                <a:srgbClr val="000000"/>
              </a:solidFill>
              <a:latin typeface="Calibri Light" pitchFamily="34" charset="0"/>
            </a:endParaRPr>
          </a:p>
        </p:txBody>
      </p:sp>
      <p:sp>
        <p:nvSpPr>
          <p:cNvPr id="15" name="Shape 204"/>
          <p:cNvSpPr txBox="1">
            <a:spLocks/>
          </p:cNvSpPr>
          <p:nvPr>
            <p:custDataLst>
              <p:tags r:id="rId2"/>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MOBILITÉ SUR LE TERRITOIRE</a:t>
            </a:r>
            <a:endParaRPr lang="fr-CA" sz="3200" b="1" spc="0" dirty="0">
              <a:solidFill>
                <a:srgbClr val="000000"/>
              </a:solidFill>
              <a:latin typeface="Calibri Light" pitchFamily="34" charset="0"/>
            </a:endParaRPr>
          </a:p>
        </p:txBody>
      </p:sp>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9" name="Rectangle 18"/>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21" name="Connecteur droit 20"/>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794091" y="4039485"/>
            <a:ext cx="4670322" cy="1323439"/>
          </a:xfrm>
          <a:prstGeom prst="rect">
            <a:avLst/>
          </a:prstGeom>
        </p:spPr>
        <p:txBody>
          <a:bodyPr wrap="square">
            <a:spAutoFit/>
          </a:bodyPr>
          <a:lstStyle/>
          <a:p>
            <a:pPr marL="0" lvl="1" algn="ctr">
              <a:defRPr sz="1800" spc="0">
                <a:solidFill>
                  <a:srgbClr val="000000"/>
                </a:solidFill>
              </a:defRPr>
            </a:pPr>
            <a:r>
              <a:rPr lang="fr-CA" sz="1600" dirty="0" smtClean="0">
                <a:solidFill>
                  <a:srgbClr val="000000"/>
                </a:solidFill>
                <a:latin typeface="+mj-lt"/>
              </a:rPr>
              <a:t>Volonté de toujours s’assurer </a:t>
            </a:r>
            <a:r>
              <a:rPr lang="fr-CA" sz="1600" dirty="0">
                <a:solidFill>
                  <a:srgbClr val="000000"/>
                </a:solidFill>
                <a:latin typeface="+mj-lt"/>
              </a:rPr>
              <a:t>du développement durable dans la réalisation des projets à venir, tels que : l’aménagement de réseaux cyclables et piétonniers, la plantation de végétaux, l’utilisation de matériaux écologiques, etc. </a:t>
            </a:r>
          </a:p>
        </p:txBody>
      </p:sp>
      <p:sp>
        <p:nvSpPr>
          <p:cNvPr id="20" name="Shape 1532"/>
          <p:cNvSpPr/>
          <p:nvPr/>
        </p:nvSpPr>
        <p:spPr>
          <a:xfrm>
            <a:off x="8970334" y="3608438"/>
            <a:ext cx="370311" cy="377590"/>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tx1"/>
          </a:solidFill>
          <a:ln w="12700">
            <a:miter lim="400000"/>
          </a:ln>
        </p:spPr>
        <p:txBody>
          <a:bodyPr lIns="0" tIns="0" rIns="0" bIns="0" anchor="ctr"/>
          <a:lstStyle/>
          <a:p>
            <a:pPr lvl="0" algn="ctr" defTabSz="457200">
              <a:defRPr sz="3000" cap="none"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Tree>
    <p:extLst>
      <p:ext uri="{BB962C8B-B14F-4D97-AF65-F5344CB8AC3E}">
        <p14:creationId xmlns:p14="http://schemas.microsoft.com/office/powerpoint/2010/main" val="1835648540"/>
      </p:ext>
    </p:extLst>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8245" y="2664546"/>
            <a:ext cx="6813756" cy="3018499"/>
          </a:xfrm>
          <a:prstGeom prst="rect">
            <a:avLst/>
          </a:prstGeom>
          <a:solidFill>
            <a:schemeClr val="accent6">
              <a:lumMod val="75000"/>
            </a:schemeClr>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3"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PLAN DIRECTEUR DES PARCS ET ESPACES VERTS</a:t>
            </a:r>
            <a:endParaRPr lang="fr-CA" sz="3200" b="1" spc="0" dirty="0">
              <a:solidFill>
                <a:srgbClr val="000000"/>
              </a:solidFill>
              <a:latin typeface="Calibri Light" pitchFamily="34" charset="0"/>
            </a:endParaRPr>
          </a:p>
        </p:txBody>
      </p:sp>
      <p:sp>
        <p:nvSpPr>
          <p:cNvPr id="14" name="Rectangle 13"/>
          <p:cNvSpPr/>
          <p:nvPr/>
        </p:nvSpPr>
        <p:spPr>
          <a:xfrm>
            <a:off x="555170" y="1356678"/>
            <a:ext cx="7526946" cy="923330"/>
          </a:xfrm>
          <a:prstGeom prst="rect">
            <a:avLst/>
          </a:prstGeom>
        </p:spPr>
        <p:txBody>
          <a:bodyPr wrap="square">
            <a:spAutoFit/>
          </a:bodyPr>
          <a:lstStyle/>
          <a:p>
            <a:r>
              <a:rPr lang="fr-CA" dirty="0" smtClean="0">
                <a:latin typeface="+mj-lt"/>
              </a:rPr>
              <a:t>Souhait de se doter d’un outil </a:t>
            </a:r>
            <a:r>
              <a:rPr lang="fr-CA" dirty="0">
                <a:latin typeface="+mj-lt"/>
              </a:rPr>
              <a:t>de planification stratégique qui vise à guider les interventions à réaliser dans les parcs du territoire au cours des prochaines années.</a:t>
            </a:r>
            <a:endParaRPr lang="fr-CA" sz="2000" dirty="0">
              <a:latin typeface="+mj-lt"/>
            </a:endParaRPr>
          </a:p>
        </p:txBody>
      </p:sp>
      <p:sp>
        <p:nvSpPr>
          <p:cNvPr id="15" name="Shape 204"/>
          <p:cNvSpPr txBox="1">
            <a:spLocks/>
          </p:cNvSpPr>
          <p:nvPr>
            <p:custDataLst>
              <p:tags r:id="rId2"/>
            </p:custDataLst>
          </p:nvPr>
        </p:nvSpPr>
        <p:spPr>
          <a:xfrm>
            <a:off x="5742039" y="2812025"/>
            <a:ext cx="6076334" cy="27923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gn="ctr">
              <a:lnSpc>
                <a:spcPct val="100000"/>
              </a:lnSpc>
              <a:defRPr sz="1800" spc="0">
                <a:solidFill>
                  <a:srgbClr val="000000"/>
                </a:solidFill>
              </a:defRPr>
            </a:pPr>
            <a:r>
              <a:rPr lang="fr-CA" sz="1800" spc="0" dirty="0" smtClean="0">
                <a:solidFill>
                  <a:schemeClr val="bg1"/>
                </a:solidFill>
                <a:latin typeface="Calibri Light" pitchFamily="34" charset="0"/>
              </a:rPr>
              <a:t>Le processus débutera en 2023 et s’échelonnera à moyen terme, soit de 12 à 18 mois</a:t>
            </a:r>
          </a:p>
          <a:p>
            <a:pPr algn="ctr">
              <a:lnSpc>
                <a:spcPct val="100000"/>
              </a:lnSpc>
              <a:defRPr sz="1800" spc="0">
                <a:solidFill>
                  <a:srgbClr val="000000"/>
                </a:solidFill>
              </a:defRPr>
            </a:pPr>
            <a:endParaRPr lang="fr-CA" sz="1800" spc="0" dirty="0">
              <a:solidFill>
                <a:schemeClr val="bg1"/>
              </a:solidFill>
              <a:latin typeface="Calibri Light" pitchFamily="34" charset="0"/>
            </a:endParaRPr>
          </a:p>
          <a:p>
            <a:pPr marL="342900" indent="-342900">
              <a:lnSpc>
                <a:spcPct val="100000"/>
              </a:lnSpc>
              <a:buFont typeface="Wingdings" panose="05000000000000000000" pitchFamily="2" charset="2"/>
              <a:buChar char="Ø"/>
              <a:defRPr sz="1800" spc="0">
                <a:solidFill>
                  <a:srgbClr val="000000"/>
                </a:solidFill>
              </a:defRPr>
            </a:pPr>
            <a:r>
              <a:rPr lang="fr-CA" sz="1800" spc="0" dirty="0" smtClean="0">
                <a:solidFill>
                  <a:schemeClr val="bg1"/>
                </a:solidFill>
                <a:latin typeface="Calibri Light" pitchFamily="34" charset="0"/>
              </a:rPr>
              <a:t>Appel d’offres</a:t>
            </a:r>
          </a:p>
          <a:p>
            <a:pPr marL="342900" indent="-342900">
              <a:lnSpc>
                <a:spcPct val="100000"/>
              </a:lnSpc>
              <a:buFont typeface="Wingdings" panose="05000000000000000000" pitchFamily="2" charset="2"/>
              <a:buChar char="Ø"/>
              <a:defRPr sz="1800" spc="0">
                <a:solidFill>
                  <a:srgbClr val="000000"/>
                </a:solidFill>
              </a:defRPr>
            </a:pPr>
            <a:r>
              <a:rPr lang="fr-CA" sz="1800" spc="0" dirty="0" smtClean="0">
                <a:solidFill>
                  <a:schemeClr val="bg1"/>
                </a:solidFill>
                <a:latin typeface="Calibri Light" pitchFamily="34" charset="0"/>
              </a:rPr>
              <a:t>Inventaire des installations et équipements (comprenant évaluation des états)</a:t>
            </a:r>
          </a:p>
          <a:p>
            <a:pPr marL="342900" indent="-342900">
              <a:lnSpc>
                <a:spcPct val="100000"/>
              </a:lnSpc>
              <a:buFont typeface="Wingdings" panose="05000000000000000000" pitchFamily="2" charset="2"/>
              <a:buChar char="Ø"/>
              <a:defRPr sz="1800" spc="0">
                <a:solidFill>
                  <a:srgbClr val="000000"/>
                </a:solidFill>
              </a:defRPr>
            </a:pPr>
            <a:r>
              <a:rPr lang="fr-CA" sz="1800" spc="0" dirty="0" smtClean="0">
                <a:solidFill>
                  <a:schemeClr val="bg1"/>
                </a:solidFill>
                <a:latin typeface="Calibri Light" pitchFamily="34" charset="0"/>
              </a:rPr>
              <a:t>Profil sociodémographique de la population pour mener à un plan d’action représentatif des besoins</a:t>
            </a:r>
          </a:p>
          <a:p>
            <a:pPr marL="342900" indent="-342900">
              <a:lnSpc>
                <a:spcPct val="100000"/>
              </a:lnSpc>
              <a:buFont typeface="Wingdings" panose="05000000000000000000" pitchFamily="2" charset="2"/>
              <a:buChar char="Ø"/>
              <a:defRPr sz="1800" spc="0">
                <a:solidFill>
                  <a:srgbClr val="000000"/>
                </a:solidFill>
              </a:defRPr>
            </a:pPr>
            <a:r>
              <a:rPr lang="fr-CA" sz="1800" spc="0" dirty="0" smtClean="0">
                <a:solidFill>
                  <a:schemeClr val="bg1"/>
                </a:solidFill>
                <a:latin typeface="Calibri Light" pitchFamily="34" charset="0"/>
              </a:rPr>
              <a:t>Consultations citoyennes</a:t>
            </a:r>
          </a:p>
          <a:p>
            <a:pPr marL="342900" indent="-342900">
              <a:lnSpc>
                <a:spcPct val="100000"/>
              </a:lnSpc>
              <a:buFont typeface="Wingdings" panose="05000000000000000000" pitchFamily="2" charset="2"/>
              <a:buChar char="Ø"/>
              <a:defRPr sz="1800" spc="0">
                <a:solidFill>
                  <a:srgbClr val="000000"/>
                </a:solidFill>
              </a:defRPr>
            </a:pPr>
            <a:r>
              <a:rPr lang="fr-CA" sz="1800" spc="0" dirty="0" smtClean="0">
                <a:solidFill>
                  <a:schemeClr val="bg1"/>
                </a:solidFill>
                <a:latin typeface="Calibri Light" pitchFamily="34" charset="0"/>
              </a:rPr>
              <a:t>Adoption du plan </a:t>
            </a:r>
          </a:p>
        </p:txBody>
      </p:sp>
      <p:sp>
        <p:nvSpPr>
          <p:cNvPr id="16" name="Rectangle 15"/>
          <p:cNvSpPr/>
          <p:nvPr/>
        </p:nvSpPr>
        <p:spPr>
          <a:xfrm>
            <a:off x="451932" y="5815606"/>
            <a:ext cx="10019422" cy="369332"/>
          </a:xfrm>
          <a:prstGeom prst="rect">
            <a:avLst/>
          </a:prstGeom>
        </p:spPr>
        <p:txBody>
          <a:bodyPr wrap="square">
            <a:spAutoFit/>
          </a:bodyPr>
          <a:lstStyle/>
          <a:p>
            <a:r>
              <a:rPr lang="fr-CA" dirty="0" smtClean="0">
                <a:latin typeface="+mj-lt"/>
              </a:rPr>
              <a:t>Ce plan directeur inclura les futurs aménagements des parcs Riverain et Nature, ainsi que de la marina.</a:t>
            </a:r>
            <a:endParaRPr lang="fr-CA" sz="2000" dirty="0">
              <a:latin typeface="+mj-lt"/>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60241"/>
            <a:ext cx="5373872" cy="3022803"/>
          </a:xfrm>
          <a:prstGeom prst="rect">
            <a:avLst/>
          </a:prstGeom>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8" name="Rectangle 17"/>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19" name="Connecteur droit 18"/>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36789" y="2431078"/>
            <a:ext cx="432048" cy="432048"/>
          </a:xfrm>
          <a:prstGeom prst="rect">
            <a:avLst/>
          </a:prstGeom>
          <a:solidFill>
            <a:schemeClr val="accent6">
              <a:lumMod val="75000"/>
            </a:schemeClr>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9" name="Rectangle 8"/>
          <p:cNvSpPr/>
          <p:nvPr/>
        </p:nvSpPr>
        <p:spPr>
          <a:xfrm>
            <a:off x="1270715" y="2431078"/>
            <a:ext cx="432048" cy="432048"/>
          </a:xfrm>
          <a:prstGeom prst="rect">
            <a:avLst/>
          </a:prstGeom>
          <a:solidFill>
            <a:schemeClr val="accent6">
              <a:lumMod val="75000"/>
            </a:schemeClr>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0" name="Rectangle 9"/>
          <p:cNvSpPr/>
          <p:nvPr/>
        </p:nvSpPr>
        <p:spPr>
          <a:xfrm>
            <a:off x="603739" y="2431078"/>
            <a:ext cx="432048" cy="432048"/>
          </a:xfrm>
          <a:prstGeom prst="rect">
            <a:avLst/>
          </a:prstGeom>
          <a:solidFill>
            <a:schemeClr val="accent6">
              <a:lumMod val="75000"/>
            </a:schemeClr>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Tree>
    <p:extLst>
      <p:ext uri="{BB962C8B-B14F-4D97-AF65-F5344CB8AC3E}">
        <p14:creationId xmlns:p14="http://schemas.microsoft.com/office/powerpoint/2010/main" val="156135552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vec coins rognés en diagonale 9"/>
          <p:cNvSpPr/>
          <p:nvPr/>
        </p:nvSpPr>
        <p:spPr>
          <a:xfrm>
            <a:off x="607301" y="1447800"/>
            <a:ext cx="10942442" cy="4452257"/>
          </a:xfrm>
          <a:prstGeom prst="snip2DiagRect">
            <a:avLst>
              <a:gd name="adj1" fmla="val 0"/>
              <a:gd name="adj2" fmla="val 16667"/>
            </a:avLst>
          </a:prstGeom>
          <a:solidFill>
            <a:srgbClr val="15A89E"/>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111760" algn="l">
              <a:spcAft>
                <a:spcPts val="0"/>
              </a:spcAft>
            </a:pPr>
            <a:endParaRPr lang="fr-CA" sz="3600" dirty="0" smtClean="0">
              <a:solidFill>
                <a:srgbClr val="000000"/>
              </a:solidFill>
              <a:latin typeface="Calibri Light" pitchFamily="34" charset="0"/>
            </a:endParaRPr>
          </a:p>
        </p:txBody>
      </p:sp>
      <p:sp>
        <p:nvSpPr>
          <p:cNvPr id="16" name="Shape 204"/>
          <p:cNvSpPr txBox="1">
            <a:spLocks/>
          </p:cNvSpPr>
          <p:nvPr>
            <p:custDataLst>
              <p:tags r:id="rId1"/>
            </p:custDataLst>
          </p:nvPr>
        </p:nvSpPr>
        <p:spPr>
          <a:xfrm>
            <a:off x="1021560" y="1736000"/>
            <a:ext cx="9809726" cy="900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defRPr sz="1800" spc="0">
                <a:solidFill>
                  <a:srgbClr val="000000"/>
                </a:solidFill>
              </a:defRPr>
            </a:pPr>
            <a:r>
              <a:rPr lang="fr-CA" sz="2000" dirty="0">
                <a:solidFill>
                  <a:schemeClr val="bg1"/>
                </a:solidFill>
                <a:latin typeface="+mj-lt"/>
              </a:rPr>
              <a:t>Les municipalités jouent un rôle primordial dans l’accessibilité à des conditions de logement décentes qui correspondent aux aspirations et aux moyens de chaque </a:t>
            </a:r>
            <a:r>
              <a:rPr lang="fr-CA" sz="2000" dirty="0" smtClean="0">
                <a:solidFill>
                  <a:schemeClr val="bg1"/>
                </a:solidFill>
                <a:latin typeface="+mj-lt"/>
              </a:rPr>
              <a:t>individu. </a:t>
            </a:r>
          </a:p>
          <a:p>
            <a:pPr>
              <a:lnSpc>
                <a:spcPct val="100000"/>
              </a:lnSpc>
              <a:defRPr sz="1800" spc="0">
                <a:solidFill>
                  <a:srgbClr val="000000"/>
                </a:solidFill>
              </a:defRPr>
            </a:pPr>
            <a:endParaRPr lang="fr-CA" sz="2000" spc="0" dirty="0">
              <a:solidFill>
                <a:schemeClr val="bg1"/>
              </a:solidFill>
              <a:latin typeface="+mj-lt"/>
            </a:endParaRPr>
          </a:p>
          <a:p>
            <a:pPr>
              <a:lnSpc>
                <a:spcPct val="100000"/>
              </a:lnSpc>
              <a:defRPr sz="1800" spc="0">
                <a:solidFill>
                  <a:srgbClr val="000000"/>
                </a:solidFill>
              </a:defRPr>
            </a:pPr>
            <a:r>
              <a:rPr lang="fr-CA" sz="2000" spc="0" dirty="0" smtClean="0">
                <a:solidFill>
                  <a:schemeClr val="bg1"/>
                </a:solidFill>
                <a:latin typeface="Calibri Light" pitchFamily="34" charset="0"/>
              </a:rPr>
              <a:t>La volonté est de </a:t>
            </a:r>
            <a:r>
              <a:rPr lang="fr-CA" sz="2000" b="1" spc="0" dirty="0" smtClean="0">
                <a:solidFill>
                  <a:schemeClr val="bg1"/>
                </a:solidFill>
                <a:latin typeface="Calibri Light" pitchFamily="34" charset="0"/>
              </a:rPr>
              <a:t>développer et mettre en place une politique d’habitation pour </a:t>
            </a:r>
            <a:r>
              <a:rPr lang="fr-CA" sz="2000" dirty="0" smtClean="0">
                <a:solidFill>
                  <a:schemeClr val="bg1"/>
                </a:solidFill>
                <a:latin typeface="+mj-lt"/>
              </a:rPr>
              <a:t>fixer </a:t>
            </a:r>
            <a:r>
              <a:rPr lang="fr-CA" sz="2000" dirty="0">
                <a:solidFill>
                  <a:schemeClr val="bg1"/>
                </a:solidFill>
                <a:latin typeface="+mj-lt"/>
              </a:rPr>
              <a:t>les objectifs en la matière, </a:t>
            </a:r>
            <a:r>
              <a:rPr lang="fr-CA" sz="2000" dirty="0" smtClean="0">
                <a:solidFill>
                  <a:schemeClr val="bg1"/>
                </a:solidFill>
                <a:latin typeface="+mj-lt"/>
              </a:rPr>
              <a:t>baliser </a:t>
            </a:r>
            <a:r>
              <a:rPr lang="fr-CA" sz="2000" dirty="0">
                <a:solidFill>
                  <a:schemeClr val="bg1"/>
                </a:solidFill>
                <a:latin typeface="+mj-lt"/>
              </a:rPr>
              <a:t>les interventions, </a:t>
            </a:r>
            <a:r>
              <a:rPr lang="fr-CA" sz="2000" dirty="0" smtClean="0">
                <a:solidFill>
                  <a:schemeClr val="bg1"/>
                </a:solidFill>
                <a:latin typeface="+mj-lt"/>
              </a:rPr>
              <a:t>prévoir </a:t>
            </a:r>
            <a:r>
              <a:rPr lang="fr-CA" sz="2000" dirty="0">
                <a:solidFill>
                  <a:schemeClr val="bg1"/>
                </a:solidFill>
                <a:latin typeface="+mj-lt"/>
              </a:rPr>
              <a:t>des actions prioritaires, </a:t>
            </a:r>
            <a:r>
              <a:rPr lang="fr-CA" sz="2000" dirty="0" smtClean="0">
                <a:solidFill>
                  <a:schemeClr val="bg1"/>
                </a:solidFill>
                <a:latin typeface="+mj-lt"/>
              </a:rPr>
              <a:t>inviter </a:t>
            </a:r>
            <a:r>
              <a:rPr lang="fr-CA" sz="2000" dirty="0">
                <a:solidFill>
                  <a:schemeClr val="bg1"/>
                </a:solidFill>
                <a:latin typeface="+mj-lt"/>
              </a:rPr>
              <a:t>au partenariat et </a:t>
            </a:r>
            <a:r>
              <a:rPr lang="fr-CA" sz="2000" dirty="0" smtClean="0">
                <a:solidFill>
                  <a:schemeClr val="bg1"/>
                </a:solidFill>
                <a:latin typeface="+mj-lt"/>
              </a:rPr>
              <a:t>suggérer </a:t>
            </a:r>
            <a:r>
              <a:rPr lang="fr-CA" sz="2000" dirty="0">
                <a:solidFill>
                  <a:schemeClr val="bg1"/>
                </a:solidFill>
                <a:latin typeface="+mj-lt"/>
              </a:rPr>
              <a:t>le partage des responsabilités.</a:t>
            </a:r>
            <a:endParaRPr lang="fr-CA" sz="2400" b="1" spc="0" dirty="0" smtClean="0">
              <a:solidFill>
                <a:schemeClr val="bg1"/>
              </a:solidFill>
              <a:latin typeface="+mj-lt"/>
            </a:endParaRPr>
          </a:p>
          <a:p>
            <a:pPr>
              <a:lnSpc>
                <a:spcPct val="100000"/>
              </a:lnSpc>
              <a:defRPr sz="1800" spc="0">
                <a:solidFill>
                  <a:srgbClr val="000000"/>
                </a:solidFill>
              </a:defRPr>
            </a:pPr>
            <a:endParaRPr lang="fr-CA" sz="2000" spc="0" dirty="0" smtClean="0">
              <a:solidFill>
                <a:schemeClr val="bg1"/>
              </a:solidFill>
              <a:latin typeface="Calibri Light" pitchFamily="34" charset="0"/>
            </a:endParaRPr>
          </a:p>
          <a:p>
            <a:pPr>
              <a:lnSpc>
                <a:spcPct val="100000"/>
              </a:lnSpc>
              <a:defRPr sz="1800" spc="0">
                <a:solidFill>
                  <a:srgbClr val="000000"/>
                </a:solidFill>
              </a:defRPr>
            </a:pPr>
            <a:r>
              <a:rPr lang="fr-CA" sz="2000" spc="0" dirty="0" smtClean="0">
                <a:solidFill>
                  <a:schemeClr val="bg1"/>
                </a:solidFill>
                <a:latin typeface="Calibri Light" pitchFamily="34" charset="0"/>
              </a:rPr>
              <a:t>Certaines initiatives déjà mises en place par le conseil :</a:t>
            </a:r>
          </a:p>
          <a:p>
            <a:pPr>
              <a:lnSpc>
                <a:spcPct val="100000"/>
              </a:lnSpc>
              <a:defRPr sz="1800" spc="0">
                <a:solidFill>
                  <a:srgbClr val="000000"/>
                </a:solidFill>
              </a:defRPr>
            </a:pPr>
            <a:endParaRPr lang="fr-CA" sz="2000" spc="0" dirty="0" smtClean="0">
              <a:solidFill>
                <a:schemeClr val="bg1"/>
              </a:solidFill>
              <a:latin typeface="Calibri Light" pitchFamily="34" charset="0"/>
            </a:endParaRPr>
          </a:p>
          <a:p>
            <a:pPr marL="1257300" lvl="2" indent="-342900" algn="l">
              <a:lnSpc>
                <a:spcPct val="100000"/>
              </a:lnSpc>
              <a:buFont typeface="Wingdings" panose="05000000000000000000" pitchFamily="2" charset="2"/>
              <a:buChar char="Ø"/>
              <a:defRPr sz="1800" spc="0">
                <a:solidFill>
                  <a:srgbClr val="000000"/>
                </a:solidFill>
              </a:defRPr>
            </a:pPr>
            <a:r>
              <a:rPr lang="fr-CA" sz="1800" spc="0" dirty="0" smtClean="0">
                <a:solidFill>
                  <a:schemeClr val="bg1"/>
                </a:solidFill>
                <a:latin typeface="Calibri Light" pitchFamily="34" charset="0"/>
              </a:rPr>
              <a:t>Achat de terrains pour permettre la construction de logements abordables (rue </a:t>
            </a:r>
            <a:r>
              <a:rPr lang="fr-CA" sz="1800" spc="0" dirty="0" err="1" smtClean="0">
                <a:solidFill>
                  <a:schemeClr val="bg1"/>
                </a:solidFill>
                <a:latin typeface="Calibri Light" pitchFamily="34" charset="0"/>
              </a:rPr>
              <a:t>Péladeau</a:t>
            </a:r>
            <a:r>
              <a:rPr lang="fr-CA" sz="1800" spc="0" dirty="0" smtClean="0">
                <a:solidFill>
                  <a:schemeClr val="bg1"/>
                </a:solidFill>
                <a:latin typeface="Calibri Light" pitchFamily="34" charset="0"/>
              </a:rPr>
              <a:t>)</a:t>
            </a:r>
          </a:p>
          <a:p>
            <a:pPr marL="1257300" lvl="2" indent="-342900" algn="l">
              <a:lnSpc>
                <a:spcPct val="100000"/>
              </a:lnSpc>
              <a:buFont typeface="Wingdings" panose="05000000000000000000" pitchFamily="2" charset="2"/>
              <a:buChar char="Ø"/>
              <a:defRPr sz="1800" spc="0">
                <a:solidFill>
                  <a:srgbClr val="000000"/>
                </a:solidFill>
              </a:defRPr>
            </a:pPr>
            <a:r>
              <a:rPr lang="fr-CA" sz="1800" spc="0" dirty="0" smtClean="0">
                <a:solidFill>
                  <a:schemeClr val="bg1"/>
                </a:solidFill>
                <a:latin typeface="Calibri Light" pitchFamily="34" charset="0"/>
              </a:rPr>
              <a:t>Nouveau règlement sur la mixité d’usage</a:t>
            </a:r>
          </a:p>
          <a:p>
            <a:pPr marL="1257300" lvl="2" indent="-342900" algn="l">
              <a:lnSpc>
                <a:spcPct val="100000"/>
              </a:lnSpc>
              <a:buFont typeface="Wingdings" panose="05000000000000000000" pitchFamily="2" charset="2"/>
              <a:buChar char="Ø"/>
              <a:defRPr sz="1800" spc="0">
                <a:solidFill>
                  <a:srgbClr val="000000"/>
                </a:solidFill>
              </a:defRPr>
            </a:pPr>
            <a:r>
              <a:rPr lang="fr-CA" sz="1800" dirty="0" smtClean="0">
                <a:solidFill>
                  <a:schemeClr val="bg1"/>
                </a:solidFill>
                <a:latin typeface="+mj-lt"/>
              </a:rPr>
              <a:t>Demande </a:t>
            </a:r>
            <a:r>
              <a:rPr lang="fr-CA" sz="1800" dirty="0">
                <a:solidFill>
                  <a:schemeClr val="bg1"/>
                </a:solidFill>
                <a:latin typeface="+mj-lt"/>
              </a:rPr>
              <a:t>au gouvernement du Québec d'accélérer l'adoption d'une nouvelle cartographie des zones </a:t>
            </a:r>
            <a:r>
              <a:rPr lang="fr-CA" sz="1800" dirty="0" smtClean="0">
                <a:solidFill>
                  <a:schemeClr val="bg1"/>
                </a:solidFill>
                <a:latin typeface="+mj-lt"/>
              </a:rPr>
              <a:t>inondables afin d’accélérer </a:t>
            </a:r>
            <a:r>
              <a:rPr lang="fr-CA" sz="1800" dirty="0">
                <a:solidFill>
                  <a:schemeClr val="bg1"/>
                </a:solidFill>
                <a:latin typeface="+mj-lt"/>
              </a:rPr>
              <a:t>la mise en place de logement social et abordable </a:t>
            </a:r>
            <a:endParaRPr lang="fr-CA" sz="2000" spc="0" dirty="0" smtClean="0">
              <a:solidFill>
                <a:schemeClr val="bg1"/>
              </a:solidFill>
              <a:latin typeface="+mj-lt"/>
            </a:endParaRPr>
          </a:p>
          <a:p>
            <a:pPr>
              <a:lnSpc>
                <a:spcPct val="100000"/>
              </a:lnSpc>
              <a:defRPr sz="1800" spc="0">
                <a:solidFill>
                  <a:srgbClr val="000000"/>
                </a:solidFill>
              </a:defRPr>
            </a:pPr>
            <a:endParaRPr lang="fr-CA" sz="2000" spc="0" dirty="0" smtClean="0">
              <a:solidFill>
                <a:schemeClr val="bg1"/>
              </a:solidFill>
              <a:latin typeface="Calibri Light" pitchFamily="34" charset="0"/>
            </a:endParaRPr>
          </a:p>
        </p:txBody>
      </p:sp>
      <p:sp>
        <p:nvSpPr>
          <p:cNvPr id="15" name="Shape 204"/>
          <p:cNvSpPr txBox="1">
            <a:spLocks/>
          </p:cNvSpPr>
          <p:nvPr>
            <p:custDataLst>
              <p:tags r:id="rId2"/>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POLITIQUE D’HABITATION</a:t>
            </a:r>
            <a:endParaRPr lang="fr-CA" sz="3200" b="1" spc="0" dirty="0">
              <a:solidFill>
                <a:srgbClr val="000000"/>
              </a:solidFill>
              <a:latin typeface="Calibri Light" pitchFamily="34" charset="0"/>
            </a:endParaRP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9" name="Rectangle 18"/>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21" name="Connecteur droit 20"/>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11" name="Shape 1408"/>
          <p:cNvSpPr/>
          <p:nvPr/>
        </p:nvSpPr>
        <p:spPr>
          <a:xfrm>
            <a:off x="10467571" y="859954"/>
            <a:ext cx="1147486" cy="1360732"/>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rgbClr val="53585F"/>
          </a:solidFill>
          <a:ln w="12700">
            <a:miter lim="400000"/>
          </a:ln>
        </p:spPr>
        <p:txBody>
          <a:bodyPr lIns="0" tIns="0" rIns="0" bIns="0" anchor="ctr"/>
          <a:lstStyle/>
          <a:p>
            <a:pPr lvl="0" algn="ctr" defTabSz="457200">
              <a:defRPr sz="3000" cap="none"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Tree>
    <p:extLst>
      <p:ext uri="{BB962C8B-B14F-4D97-AF65-F5344CB8AC3E}">
        <p14:creationId xmlns:p14="http://schemas.microsoft.com/office/powerpoint/2010/main" val="2480808925"/>
      </p:ext>
    </p:extLst>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PROJET RUES PÉLADEAU/LAURENT-PERRON</a:t>
            </a:r>
            <a:endParaRPr lang="fr-CA" sz="3200" b="1" spc="0" dirty="0">
              <a:solidFill>
                <a:srgbClr val="000000"/>
              </a:solidFill>
              <a:latin typeface="Calibri Light" pitchFamily="34" charset="0"/>
            </a:endParaRPr>
          </a:p>
        </p:txBody>
      </p:sp>
      <p:sp>
        <p:nvSpPr>
          <p:cNvPr id="3" name="Shape 204"/>
          <p:cNvSpPr txBox="1">
            <a:spLocks/>
          </p:cNvSpPr>
          <p:nvPr>
            <p:custDataLst>
              <p:tags r:id="rId2"/>
            </p:custDataLst>
          </p:nvPr>
        </p:nvSpPr>
        <p:spPr>
          <a:xfrm>
            <a:off x="688317" y="2460426"/>
            <a:ext cx="6794032" cy="4864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endParaRPr lang="fr-CA" sz="2400" spc="0" dirty="0">
              <a:solidFill>
                <a:srgbClr val="000000"/>
              </a:solidFill>
              <a:latin typeface="Calibri Light" pitchFamily="34" charset="0"/>
            </a:endParaRPr>
          </a:p>
          <a:p>
            <a:r>
              <a:rPr lang="fr-CA" sz="1600" spc="0" dirty="0" smtClean="0">
                <a:solidFill>
                  <a:srgbClr val="000000"/>
                </a:solidFill>
                <a:latin typeface="Calibri Light" pitchFamily="34" charset="0"/>
              </a:rPr>
              <a:t>Le </a:t>
            </a:r>
            <a:r>
              <a:rPr lang="fr-CA" sz="1600" spc="0" dirty="0">
                <a:solidFill>
                  <a:srgbClr val="000000"/>
                </a:solidFill>
                <a:latin typeface="Calibri Light" pitchFamily="34" charset="0"/>
              </a:rPr>
              <a:t>projet </a:t>
            </a:r>
            <a:r>
              <a:rPr lang="fr-CA" sz="1600" spc="0" dirty="0" smtClean="0">
                <a:solidFill>
                  <a:srgbClr val="000000"/>
                </a:solidFill>
                <a:latin typeface="Calibri Light" pitchFamily="34" charset="0"/>
              </a:rPr>
              <a:t>pourrait </a:t>
            </a:r>
            <a:r>
              <a:rPr lang="fr-CA" sz="1600" spc="0" dirty="0">
                <a:solidFill>
                  <a:srgbClr val="000000"/>
                </a:solidFill>
                <a:latin typeface="Calibri Light" pitchFamily="34" charset="0"/>
              </a:rPr>
              <a:t>rencontrer les objectifs suivants </a:t>
            </a:r>
            <a:r>
              <a:rPr lang="fr-CA" sz="1600" spc="0" dirty="0" smtClean="0">
                <a:solidFill>
                  <a:srgbClr val="000000"/>
                </a:solidFill>
                <a:latin typeface="Calibri Light" pitchFamily="34" charset="0"/>
              </a:rPr>
              <a:t>:</a:t>
            </a:r>
          </a:p>
          <a:p>
            <a:pPr marL="342900" indent="-342900">
              <a:buFont typeface="Wingdings" panose="05000000000000000000" pitchFamily="2" charset="2"/>
              <a:buChar char="Ø"/>
            </a:pPr>
            <a:endParaRPr lang="fr-CA" sz="1600" spc="0" dirty="0" smtClean="0">
              <a:solidFill>
                <a:srgbClr val="000000"/>
              </a:solidFill>
              <a:latin typeface="Calibri Light" pitchFamily="34" charset="0"/>
            </a:endParaRPr>
          </a:p>
          <a:p>
            <a:pPr marL="342900" indent="-342900">
              <a:lnSpc>
                <a:spcPct val="100000"/>
              </a:lnSpc>
              <a:buFont typeface="Wingdings" panose="05000000000000000000" pitchFamily="2" charset="2"/>
              <a:buChar char="Ø"/>
            </a:pPr>
            <a:r>
              <a:rPr lang="fr-CA" sz="1600" spc="0" dirty="0" smtClean="0">
                <a:solidFill>
                  <a:srgbClr val="000000"/>
                </a:solidFill>
                <a:latin typeface="Calibri Light" pitchFamily="34" charset="0"/>
              </a:rPr>
              <a:t>Combler </a:t>
            </a:r>
            <a:r>
              <a:rPr lang="fr-CA" sz="1600" spc="0" dirty="0">
                <a:solidFill>
                  <a:srgbClr val="000000"/>
                </a:solidFill>
                <a:latin typeface="Calibri Light" pitchFamily="34" charset="0"/>
              </a:rPr>
              <a:t>un manque criant de logements </a:t>
            </a:r>
            <a:r>
              <a:rPr lang="fr-CA" sz="1600" spc="0" dirty="0" smtClean="0">
                <a:solidFill>
                  <a:srgbClr val="000000"/>
                </a:solidFill>
                <a:latin typeface="Calibri Light" pitchFamily="34" charset="0"/>
              </a:rPr>
              <a:t>abordables et atténuer la pression à la hausse des loyers en général ;</a:t>
            </a:r>
          </a:p>
          <a:p>
            <a:pPr marL="342900" indent="-342900">
              <a:lnSpc>
                <a:spcPct val="100000"/>
              </a:lnSpc>
              <a:buFont typeface="Wingdings" panose="05000000000000000000" pitchFamily="2" charset="2"/>
              <a:buChar char="Ø"/>
            </a:pPr>
            <a:r>
              <a:rPr lang="fr-CA" sz="1600" spc="0" dirty="0" smtClean="0">
                <a:solidFill>
                  <a:srgbClr val="000000"/>
                </a:solidFill>
                <a:latin typeface="Calibri Light" pitchFamily="34" charset="0"/>
              </a:rPr>
              <a:t>Offrir </a:t>
            </a:r>
            <a:r>
              <a:rPr lang="fr-CA" sz="1600" spc="0" dirty="0">
                <a:solidFill>
                  <a:srgbClr val="000000"/>
                </a:solidFill>
                <a:latin typeface="Calibri Light" pitchFamily="34" charset="0"/>
              </a:rPr>
              <a:t>des logements de qualité et un encadrement pour </a:t>
            </a:r>
            <a:r>
              <a:rPr lang="fr-CA" sz="1600" spc="0" dirty="0" smtClean="0">
                <a:solidFill>
                  <a:srgbClr val="000000"/>
                </a:solidFill>
                <a:latin typeface="Calibri Light" pitchFamily="34" charset="0"/>
              </a:rPr>
              <a:t>des familles </a:t>
            </a:r>
            <a:r>
              <a:rPr lang="fr-CA" sz="1600" spc="0" dirty="0">
                <a:solidFill>
                  <a:srgbClr val="000000"/>
                </a:solidFill>
                <a:latin typeface="Calibri Light" pitchFamily="34" charset="0"/>
              </a:rPr>
              <a:t>à revenus </a:t>
            </a:r>
            <a:r>
              <a:rPr lang="fr-CA" sz="1600" spc="0" dirty="0" smtClean="0">
                <a:solidFill>
                  <a:srgbClr val="000000"/>
                </a:solidFill>
                <a:latin typeface="Calibri Light" pitchFamily="34" charset="0"/>
              </a:rPr>
              <a:t>modestes ;</a:t>
            </a:r>
          </a:p>
          <a:p>
            <a:pPr marL="342900" indent="-342900">
              <a:lnSpc>
                <a:spcPct val="100000"/>
              </a:lnSpc>
              <a:buFont typeface="Wingdings" panose="05000000000000000000" pitchFamily="2" charset="2"/>
              <a:buChar char="Ø"/>
            </a:pPr>
            <a:r>
              <a:rPr lang="fr-CA" sz="1600" spc="0" dirty="0" smtClean="0">
                <a:solidFill>
                  <a:srgbClr val="000000"/>
                </a:solidFill>
                <a:latin typeface="Calibri Light" pitchFamily="34" charset="0"/>
              </a:rPr>
              <a:t>Contribuer </a:t>
            </a:r>
            <a:r>
              <a:rPr lang="fr-CA" sz="1600" spc="0" dirty="0">
                <a:solidFill>
                  <a:srgbClr val="000000"/>
                </a:solidFill>
                <a:latin typeface="Calibri Light" pitchFamily="34" charset="0"/>
              </a:rPr>
              <a:t>au dynamisme économique et </a:t>
            </a:r>
            <a:r>
              <a:rPr lang="fr-CA" sz="1600" spc="0" dirty="0" smtClean="0">
                <a:solidFill>
                  <a:srgbClr val="000000"/>
                </a:solidFill>
                <a:latin typeface="Calibri Light" pitchFamily="34" charset="0"/>
              </a:rPr>
              <a:t>communautaire.</a:t>
            </a:r>
          </a:p>
          <a:p>
            <a:pPr marL="342900" indent="-342900">
              <a:lnSpc>
                <a:spcPct val="100000"/>
              </a:lnSpc>
              <a:buFont typeface="Wingdings" panose="05000000000000000000" pitchFamily="2" charset="2"/>
              <a:buChar char="Ø"/>
            </a:pPr>
            <a:r>
              <a:rPr lang="fr-CA" sz="1600" spc="0" dirty="0" smtClean="0">
                <a:solidFill>
                  <a:srgbClr val="000000"/>
                </a:solidFill>
                <a:latin typeface="Calibri Light" pitchFamily="34" charset="0"/>
              </a:rPr>
              <a:t>Offrir </a:t>
            </a:r>
            <a:r>
              <a:rPr lang="fr-CA" sz="1600" spc="0" dirty="0">
                <a:solidFill>
                  <a:srgbClr val="000000"/>
                </a:solidFill>
                <a:latin typeface="Calibri Light" pitchFamily="34" charset="0"/>
              </a:rPr>
              <a:t>un minimum de </a:t>
            </a:r>
            <a:r>
              <a:rPr lang="fr-CA" sz="1600" spc="0" dirty="0" smtClean="0">
                <a:solidFill>
                  <a:srgbClr val="000000"/>
                </a:solidFill>
                <a:latin typeface="Calibri Light" pitchFamily="34" charset="0"/>
              </a:rPr>
              <a:t>20 % </a:t>
            </a:r>
            <a:r>
              <a:rPr lang="fr-CA" sz="1600" spc="0" dirty="0">
                <a:solidFill>
                  <a:srgbClr val="000000"/>
                </a:solidFill>
                <a:latin typeface="Calibri Light" pitchFamily="34" charset="0"/>
              </a:rPr>
              <a:t>de logements </a:t>
            </a:r>
            <a:r>
              <a:rPr lang="fr-CA" sz="1600" spc="0" dirty="0" smtClean="0">
                <a:solidFill>
                  <a:srgbClr val="000000"/>
                </a:solidFill>
                <a:latin typeface="Calibri Light" pitchFamily="34" charset="0"/>
              </a:rPr>
              <a:t>abordables dans l’immeuble ;</a:t>
            </a:r>
          </a:p>
          <a:p>
            <a:pPr marL="342900" indent="-342900">
              <a:lnSpc>
                <a:spcPct val="100000"/>
              </a:lnSpc>
              <a:buFont typeface="Wingdings" panose="05000000000000000000" pitchFamily="2" charset="2"/>
              <a:buChar char="Ø"/>
            </a:pPr>
            <a:r>
              <a:rPr lang="fr-CA" sz="1600" spc="0" dirty="0" smtClean="0">
                <a:solidFill>
                  <a:srgbClr val="000000"/>
                </a:solidFill>
                <a:latin typeface="Calibri Light" pitchFamily="34" charset="0"/>
              </a:rPr>
              <a:t>Réussir </a:t>
            </a:r>
            <a:r>
              <a:rPr lang="fr-CA" sz="1600" spc="0" dirty="0">
                <a:solidFill>
                  <a:srgbClr val="000000"/>
                </a:solidFill>
                <a:latin typeface="Calibri Light" pitchFamily="34" charset="0"/>
              </a:rPr>
              <a:t>la mixité </a:t>
            </a:r>
            <a:r>
              <a:rPr lang="fr-CA" sz="1600" spc="0" dirty="0" smtClean="0">
                <a:solidFill>
                  <a:srgbClr val="000000"/>
                </a:solidFill>
                <a:latin typeface="Calibri Light" pitchFamily="34" charset="0"/>
              </a:rPr>
              <a:t>sociale ;</a:t>
            </a:r>
          </a:p>
          <a:p>
            <a:pPr marL="342900" indent="-342900">
              <a:lnSpc>
                <a:spcPct val="100000"/>
              </a:lnSpc>
              <a:buFont typeface="Wingdings" panose="05000000000000000000" pitchFamily="2" charset="2"/>
              <a:buChar char="Ø"/>
            </a:pPr>
            <a:r>
              <a:rPr lang="fr-CA" sz="1600" spc="0" dirty="0" smtClean="0">
                <a:solidFill>
                  <a:srgbClr val="000000"/>
                </a:solidFill>
                <a:latin typeface="Calibri Light" pitchFamily="34" charset="0"/>
              </a:rPr>
              <a:t>Créer </a:t>
            </a:r>
            <a:r>
              <a:rPr lang="fr-CA" sz="1600" spc="0" dirty="0">
                <a:solidFill>
                  <a:srgbClr val="000000"/>
                </a:solidFill>
                <a:latin typeface="Calibri Light" pitchFamily="34" charset="0"/>
              </a:rPr>
              <a:t>un projet suscitant l’adhésion collective tout en </a:t>
            </a:r>
            <a:r>
              <a:rPr lang="fr-CA" sz="1600" spc="0" dirty="0" smtClean="0">
                <a:solidFill>
                  <a:srgbClr val="000000"/>
                </a:solidFill>
                <a:latin typeface="Calibri Light" pitchFamily="34" charset="0"/>
              </a:rPr>
              <a:t>étant viable financièrement.</a:t>
            </a:r>
            <a:endParaRPr lang="fr-CA" sz="1600" spc="0" dirty="0">
              <a:solidFill>
                <a:srgbClr val="000000"/>
              </a:solidFill>
              <a:latin typeface="Calibri Light" pitchFamily="34" charset="0"/>
            </a:endParaRPr>
          </a:p>
          <a:p>
            <a:endParaRPr lang="fr-CA" sz="2700" spc="0" dirty="0">
              <a:solidFill>
                <a:srgbClr val="000000"/>
              </a:solidFill>
              <a:latin typeface="Calibri Light" pitchFamily="34" charset="0"/>
            </a:endParaRPr>
          </a:p>
          <a:p>
            <a:endParaRPr lang="fr-CA" sz="800" spc="0" dirty="0">
              <a:solidFill>
                <a:srgbClr val="000000"/>
              </a:solidFill>
              <a:latin typeface="+mj-lt"/>
            </a:endParaRPr>
          </a:p>
        </p:txBody>
      </p:sp>
      <p:sp>
        <p:nvSpPr>
          <p:cNvPr id="5" name="Rectangle 4"/>
          <p:cNvSpPr/>
          <p:nvPr/>
        </p:nvSpPr>
        <p:spPr>
          <a:xfrm>
            <a:off x="0" y="5456903"/>
            <a:ext cx="12192000" cy="1101213"/>
          </a:xfrm>
          <a:prstGeom prst="rect">
            <a:avLst/>
          </a:prstGeom>
          <a:solidFill>
            <a:srgbClr val="FE6E4B"/>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111760" algn="l">
              <a:spcAft>
                <a:spcPts val="0"/>
              </a:spcAft>
            </a:pPr>
            <a:endParaRPr lang="fr-CA" sz="3600" dirty="0" smtClean="0">
              <a:solidFill>
                <a:srgbClr val="000000"/>
              </a:solidFill>
              <a:latin typeface="Calibri Light" pitchFamily="34" charset="0"/>
            </a:endParaRPr>
          </a:p>
        </p:txBody>
      </p:sp>
      <p:sp>
        <p:nvSpPr>
          <p:cNvPr id="6" name="Rectangle 5"/>
          <p:cNvSpPr/>
          <p:nvPr/>
        </p:nvSpPr>
        <p:spPr>
          <a:xfrm>
            <a:off x="873161" y="5741727"/>
            <a:ext cx="10542823" cy="400110"/>
          </a:xfrm>
          <a:prstGeom prst="rect">
            <a:avLst/>
          </a:prstGeom>
        </p:spPr>
        <p:txBody>
          <a:bodyPr wrap="none">
            <a:spAutoFit/>
          </a:bodyPr>
          <a:lstStyle/>
          <a:p>
            <a:r>
              <a:rPr lang="fr-CA" sz="2000" dirty="0" smtClean="0">
                <a:solidFill>
                  <a:srgbClr val="000000"/>
                </a:solidFill>
                <a:latin typeface="Calibri Light" pitchFamily="34" charset="0"/>
              </a:rPr>
              <a:t>Des discussions sont en cours actuellement et les structures de réalisation du projet sont en analyse. </a:t>
            </a:r>
            <a:endParaRPr lang="fr-CA" sz="2000" dirty="0">
              <a:solidFill>
                <a:srgbClr val="000000"/>
              </a:solidFill>
              <a:latin typeface="Calibri Light" pitchFamily="34" charset="0"/>
            </a:endParaRPr>
          </a:p>
        </p:txBody>
      </p:sp>
      <p:sp>
        <p:nvSpPr>
          <p:cNvPr id="7" name="Rectangle 6"/>
          <p:cNvSpPr/>
          <p:nvPr/>
        </p:nvSpPr>
        <p:spPr>
          <a:xfrm>
            <a:off x="609600" y="1353997"/>
            <a:ext cx="10815484" cy="1200329"/>
          </a:xfrm>
          <a:prstGeom prst="rect">
            <a:avLst/>
          </a:prstGeom>
        </p:spPr>
        <p:txBody>
          <a:bodyPr wrap="square">
            <a:spAutoFit/>
          </a:bodyPr>
          <a:lstStyle/>
          <a:p>
            <a:r>
              <a:rPr lang="fr-CA" b="1" dirty="0" smtClean="0">
                <a:solidFill>
                  <a:srgbClr val="000000"/>
                </a:solidFill>
                <a:latin typeface="Calibri Light" pitchFamily="34" charset="0"/>
              </a:rPr>
              <a:t>Achat d’un terrain sur la rue Laurent-Perron (et rue </a:t>
            </a:r>
            <a:r>
              <a:rPr lang="fr-CA" b="1" dirty="0" err="1" smtClean="0">
                <a:solidFill>
                  <a:srgbClr val="000000"/>
                </a:solidFill>
                <a:latin typeface="Calibri Light" pitchFamily="34" charset="0"/>
              </a:rPr>
              <a:t>Péladeau</a:t>
            </a:r>
            <a:r>
              <a:rPr lang="fr-CA" b="1" dirty="0" smtClean="0">
                <a:solidFill>
                  <a:srgbClr val="000000"/>
                </a:solidFill>
                <a:latin typeface="Calibri Light" pitchFamily="34" charset="0"/>
              </a:rPr>
              <a:t>) par la Ville</a:t>
            </a:r>
          </a:p>
          <a:p>
            <a:r>
              <a:rPr lang="fr-CA" b="1" dirty="0" smtClean="0">
                <a:solidFill>
                  <a:srgbClr val="000000"/>
                </a:solidFill>
                <a:latin typeface="Calibri Light" pitchFamily="34" charset="0"/>
              </a:rPr>
              <a:t>Objectif </a:t>
            </a:r>
            <a:r>
              <a:rPr lang="fr-CA" dirty="0">
                <a:solidFill>
                  <a:srgbClr val="000000"/>
                </a:solidFill>
                <a:latin typeface="Calibri Light" pitchFamily="34" charset="0"/>
              </a:rPr>
              <a:t>: </a:t>
            </a:r>
            <a:r>
              <a:rPr lang="fr-CA" dirty="0" smtClean="0">
                <a:solidFill>
                  <a:srgbClr val="000000"/>
                </a:solidFill>
                <a:latin typeface="Calibri Light" pitchFamily="34" charset="0"/>
              </a:rPr>
              <a:t>Souhait de favoriser un </a:t>
            </a:r>
            <a:r>
              <a:rPr lang="fr-CA" dirty="0">
                <a:solidFill>
                  <a:srgbClr val="000000"/>
                </a:solidFill>
                <a:latin typeface="Calibri Light" pitchFamily="34" charset="0"/>
              </a:rPr>
              <a:t>projet de nouveaux logements de conception supérieure et offerts à des clientèles de différentes natures dans un but d’accroître la mixité sociale</a:t>
            </a:r>
          </a:p>
          <a:p>
            <a:r>
              <a:rPr lang="fr-CA" dirty="0">
                <a:solidFill>
                  <a:srgbClr val="000000"/>
                </a:solidFill>
                <a:latin typeface="Calibri Light" pitchFamily="34" charset="0"/>
              </a:rPr>
              <a:t>dans le quartier.</a:t>
            </a:r>
          </a:p>
        </p:txBody>
      </p:sp>
      <p:pic>
        <p:nvPicPr>
          <p:cNvPr id="4" name="Image 3"/>
          <p:cNvPicPr>
            <a:picLocks noChangeAspect="1"/>
          </p:cNvPicPr>
          <p:nvPr/>
        </p:nvPicPr>
        <p:blipFill rotWithShape="1">
          <a:blip r:embed="rId4"/>
          <a:srcRect l="5765" b="927"/>
          <a:stretch/>
        </p:blipFill>
        <p:spPr>
          <a:xfrm>
            <a:off x="8823960" y="1973896"/>
            <a:ext cx="1847088" cy="3320480"/>
          </a:xfrm>
          <a:prstGeom prst="rect">
            <a:avLst/>
          </a:prstGeom>
        </p:spPr>
      </p:pic>
    </p:spTree>
    <p:extLst>
      <p:ext uri="{BB962C8B-B14F-4D97-AF65-F5344CB8AC3E}">
        <p14:creationId xmlns:p14="http://schemas.microsoft.com/office/powerpoint/2010/main" val="247603511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blank-picture.png"/>
          <p:cNvPicPr/>
          <p:nvPr/>
        </p:nvPicPr>
        <p:blipFill>
          <a:blip r:embed="rId2" cstate="print">
            <a:extLst/>
          </a:blip>
          <a:srcRect b="61025"/>
          <a:stretch>
            <a:fillRect/>
          </a:stretch>
        </p:blipFill>
        <p:spPr>
          <a:xfrm>
            <a:off x="0" y="-1"/>
            <a:ext cx="12192000" cy="6858001"/>
          </a:xfrm>
          <a:prstGeom prst="rect">
            <a:avLst/>
          </a:prstGeom>
          <a:ln w="12700">
            <a:miter lim="400000"/>
          </a:ln>
        </p:spPr>
      </p:pic>
      <p:sp>
        <p:nvSpPr>
          <p:cNvPr id="1274" name="Shape 1274"/>
          <p:cNvSpPr/>
          <p:nvPr/>
        </p:nvSpPr>
        <p:spPr>
          <a:xfrm>
            <a:off x="4191918" y="1536663"/>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5" name="Shape 1275"/>
          <p:cNvSpPr/>
          <p:nvPr/>
        </p:nvSpPr>
        <p:spPr>
          <a:xfrm>
            <a:off x="4191918" y="5346737"/>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6" name="Shape 1276"/>
          <p:cNvSpPr/>
          <p:nvPr/>
        </p:nvSpPr>
        <p:spPr>
          <a:xfrm>
            <a:off x="2495600" y="2600908"/>
            <a:ext cx="7380820" cy="2733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algn="ctr">
              <a:lnSpc>
                <a:spcPts val="6000"/>
              </a:lnSpc>
              <a:defRPr sz="1800" cap="none" spc="0">
                <a:solidFill>
                  <a:srgbClr val="000000"/>
                </a:solidFill>
              </a:defRPr>
            </a:pPr>
            <a:r>
              <a:rPr lang="fr-CA" sz="4500" cap="all" spc="150" dirty="0" smtClean="0">
                <a:solidFill>
                  <a:schemeClr val="tx1">
                    <a:lumMod val="50000"/>
                  </a:schemeClr>
                </a:solidFill>
                <a:latin typeface="Calibri Light" pitchFamily="34" charset="0"/>
              </a:rPr>
              <a:t>BUDGET 2023</a:t>
            </a:r>
            <a:endParaRPr lang="fr-CA" sz="4500" cap="all" spc="150" dirty="0">
              <a:solidFill>
                <a:schemeClr val="tx1">
                  <a:lumMod val="50000"/>
                </a:schemeClr>
              </a:solidFill>
              <a:latin typeface="Calibri Light" pitchFamily="34" charset="0"/>
            </a:endParaRPr>
          </a:p>
          <a:p>
            <a:pPr algn="ctr">
              <a:lnSpc>
                <a:spcPts val="6000"/>
              </a:lnSpc>
              <a:defRPr sz="1800" cap="none" spc="0">
                <a:solidFill>
                  <a:srgbClr val="000000"/>
                </a:solidFill>
              </a:defRPr>
            </a:pPr>
            <a:endParaRPr sz="4500" cap="all" spc="150" dirty="0">
              <a:solidFill>
                <a:srgbClr val="FFFFFF"/>
              </a:solidFill>
              <a:latin typeface="Calibri Light" pitchFamily="34" charset="0"/>
            </a:endParaRPr>
          </a:p>
        </p:txBody>
      </p:sp>
    </p:spTree>
    <p:extLst>
      <p:ext uri="{BB962C8B-B14F-4D97-AF65-F5344CB8AC3E}">
        <p14:creationId xmlns:p14="http://schemas.microsoft.com/office/powerpoint/2010/main" val="21846690"/>
      </p:ext>
    </p:extLst>
  </p:cSld>
  <p:clrMapOvr>
    <a:masterClrMapping/>
  </p:clrMapOvr>
  <p:transition spd="slow">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3" name="Rectangle 2"/>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4" name="Connecteur droit 3"/>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5"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BUDGET 2023 </a:t>
            </a:r>
            <a:endParaRPr lang="fr-CA" sz="3200" b="1" spc="0" dirty="0">
              <a:solidFill>
                <a:srgbClr val="000000"/>
              </a:solidFill>
              <a:latin typeface="Calibri Light" pitchFamily="34" charset="0"/>
            </a:endParaRPr>
          </a:p>
        </p:txBody>
      </p:sp>
      <p:sp>
        <p:nvSpPr>
          <p:cNvPr id="6" name="Shape 205"/>
          <p:cNvSpPr txBox="1">
            <a:spLocks/>
          </p:cNvSpPr>
          <p:nvPr>
            <p:custDataLst>
              <p:tags r:id="rId2"/>
            </p:custDataLst>
          </p:nvPr>
        </p:nvSpPr>
        <p:spPr>
          <a:xfrm>
            <a:off x="660414" y="1258739"/>
            <a:ext cx="10501055" cy="20710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tx1"/>
                </a:solidFill>
                <a:latin typeface="Calibri Light" pitchFamily="34" charset="0"/>
                <a:cs typeface="Helvetica"/>
              </a:rPr>
              <a:t>Travail d’équipe avec toutes les directions de la Ville</a:t>
            </a:r>
            <a:endParaRPr lang="fr-CA" sz="2400" spc="0" dirty="0">
              <a:solidFill>
                <a:schemeClr val="tx1"/>
              </a:solidFill>
              <a:latin typeface="Calibri Light" pitchFamily="34" charset="0"/>
              <a:cs typeface="Helvetica"/>
            </a:endParaRPr>
          </a:p>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tx1"/>
                </a:solidFill>
                <a:latin typeface="Calibri Light" pitchFamily="34" charset="0"/>
                <a:cs typeface="Helvetica"/>
              </a:rPr>
              <a:t>Priorisation et choix à faire pour limiter l’impact sur les contribuables</a:t>
            </a:r>
            <a:endParaRPr lang="fr-CA" sz="2400" spc="0" dirty="0">
              <a:solidFill>
                <a:schemeClr val="tx1"/>
              </a:solidFill>
              <a:latin typeface="Calibri Light" pitchFamily="34" charset="0"/>
              <a:cs typeface="Helvetica"/>
            </a:endParaRPr>
          </a:p>
          <a:p>
            <a:pPr marL="342900" indent="-342900">
              <a:lnSpc>
                <a:spcPct val="100000"/>
              </a:lnSpc>
              <a:buFont typeface="Wingdings" panose="05000000000000000000" pitchFamily="2" charset="2"/>
              <a:buChar char="Ø"/>
              <a:defRPr spc="0">
                <a:solidFill>
                  <a:srgbClr val="000000"/>
                </a:solidFill>
              </a:defRPr>
            </a:pPr>
            <a:endParaRPr lang="fr-CA" sz="2200" spc="0" dirty="0">
              <a:solidFill>
                <a:srgbClr val="000000"/>
              </a:solidFill>
              <a:latin typeface="Calibri Light" pitchFamily="34" charset="0"/>
              <a:cs typeface="Helvetica"/>
            </a:endParaRPr>
          </a:p>
        </p:txBody>
      </p:sp>
      <p:sp>
        <p:nvSpPr>
          <p:cNvPr id="7" name="Shape 43"/>
          <p:cNvSpPr/>
          <p:nvPr/>
        </p:nvSpPr>
        <p:spPr>
          <a:xfrm>
            <a:off x="0" y="3396344"/>
            <a:ext cx="12192000" cy="2111828"/>
          </a:xfrm>
          <a:prstGeom prst="rect">
            <a:avLst/>
          </a:prstGeom>
          <a:solidFill>
            <a:srgbClr val="000000"/>
          </a:solidFill>
          <a:ln w="12700">
            <a:miter lim="400000"/>
          </a:ln>
        </p:spPr>
        <p:txBody>
          <a:bodyPr lIns="0" tIns="0" rIns="0" bIns="0" anchor="ctr"/>
          <a:lstStyle/>
          <a:p>
            <a:pPr lvl="0">
              <a:defRPr sz="3000" b="1" cap="none" spc="-90">
                <a:solidFill>
                  <a:srgbClr val="FFFFFF"/>
                </a:solidFill>
              </a:defRPr>
            </a:pPr>
            <a:endParaRPr dirty="0"/>
          </a:p>
        </p:txBody>
      </p:sp>
      <p:sp>
        <p:nvSpPr>
          <p:cNvPr id="8" name="Shape 205"/>
          <p:cNvSpPr txBox="1">
            <a:spLocks/>
          </p:cNvSpPr>
          <p:nvPr>
            <p:custDataLst>
              <p:tags r:id="rId3"/>
            </p:custDataLst>
          </p:nvPr>
        </p:nvSpPr>
        <p:spPr>
          <a:xfrm>
            <a:off x="693070" y="3327025"/>
            <a:ext cx="10501055" cy="20710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a:lnSpc>
                <a:spcPct val="100000"/>
              </a:lnSpc>
              <a:defRPr spc="0">
                <a:solidFill>
                  <a:srgbClr val="000000"/>
                </a:solidFill>
              </a:defRPr>
            </a:pPr>
            <a:r>
              <a:rPr lang="fr-CA" sz="2400" b="1" spc="0" dirty="0" smtClean="0">
                <a:solidFill>
                  <a:schemeClr val="bg1"/>
                </a:solidFill>
                <a:latin typeface="Calibri Light" pitchFamily="34" charset="0"/>
                <a:cs typeface="Helvetica"/>
              </a:rPr>
              <a:t>ADOPTION DES PRÉVISIONS BUDGÉTAIRES 2023 </a:t>
            </a:r>
          </a:p>
          <a:p>
            <a:pPr>
              <a:lnSpc>
                <a:spcPct val="100000"/>
              </a:lnSpc>
              <a:defRPr spc="0">
                <a:solidFill>
                  <a:srgbClr val="000000"/>
                </a:solidFill>
              </a:defRPr>
            </a:pPr>
            <a:r>
              <a:rPr lang="fr-CA" sz="2400" b="1" spc="0" dirty="0" smtClean="0">
                <a:solidFill>
                  <a:schemeClr val="bg1"/>
                </a:solidFill>
                <a:latin typeface="Calibri Light" pitchFamily="34" charset="0"/>
                <a:cs typeface="Helvetica"/>
              </a:rPr>
              <a:t>ET DU PTI 2023-2024-2025</a:t>
            </a:r>
          </a:p>
          <a:p>
            <a:pPr>
              <a:lnSpc>
                <a:spcPct val="100000"/>
              </a:lnSpc>
              <a:defRPr spc="0">
                <a:solidFill>
                  <a:srgbClr val="000000"/>
                </a:solidFill>
              </a:defRPr>
            </a:pPr>
            <a:r>
              <a:rPr lang="fr-CA" sz="2400" spc="0" dirty="0" smtClean="0">
                <a:solidFill>
                  <a:schemeClr val="bg1"/>
                </a:solidFill>
                <a:latin typeface="Calibri Light" pitchFamily="34" charset="0"/>
                <a:cs typeface="Helvetica"/>
              </a:rPr>
              <a:t>Séance extraordinaire : Mardi 13 décembre, 19 h </a:t>
            </a:r>
          </a:p>
          <a:p>
            <a:pPr>
              <a:lnSpc>
                <a:spcPct val="100000"/>
              </a:lnSpc>
              <a:defRPr spc="0">
                <a:solidFill>
                  <a:srgbClr val="000000"/>
                </a:solidFill>
              </a:defRPr>
            </a:pPr>
            <a:r>
              <a:rPr lang="fr-CA" sz="2400" spc="0" dirty="0" smtClean="0">
                <a:solidFill>
                  <a:schemeClr val="bg1"/>
                </a:solidFill>
                <a:latin typeface="Calibri Light" pitchFamily="34" charset="0"/>
                <a:cs typeface="Helvetica"/>
              </a:rPr>
              <a:t>à la salle du conseil (660, rue Ellice)</a:t>
            </a:r>
            <a:endParaRPr lang="fr-CA" sz="2400" spc="0" dirty="0">
              <a:solidFill>
                <a:schemeClr val="bg1"/>
              </a:solidFill>
              <a:latin typeface="Calibri Light" pitchFamily="34" charset="0"/>
              <a:cs typeface="Helvetica"/>
            </a:endParaRPr>
          </a:p>
        </p:txBody>
      </p:sp>
      <p:pic>
        <p:nvPicPr>
          <p:cNvPr id="9" name="Picture 2" descr="RÃ©sultats de recherche d'images pour Â«Â finances pngÂ Â»"/>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7155196" y="2664529"/>
            <a:ext cx="2364259" cy="23642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Ã©sultats de recherche d'images pour Â«Â finances pngÂ Â»"/>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90694" y="2732314"/>
            <a:ext cx="1763863" cy="17638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associÃ©e"/>
          <p:cNvPicPr>
            <a:picLocks noChangeAspect="1" noChangeArrowheads="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9201148" y="4528545"/>
            <a:ext cx="1488349" cy="148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68977"/>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blank-picture.png"/>
          <p:cNvPicPr/>
          <p:nvPr/>
        </p:nvPicPr>
        <p:blipFill>
          <a:blip r:embed="rId2" cstate="print">
            <a:extLst/>
          </a:blip>
          <a:srcRect b="61025"/>
          <a:stretch>
            <a:fillRect/>
          </a:stretch>
        </p:blipFill>
        <p:spPr>
          <a:xfrm>
            <a:off x="0" y="-1"/>
            <a:ext cx="12192000" cy="6858001"/>
          </a:xfrm>
          <a:prstGeom prst="rect">
            <a:avLst/>
          </a:prstGeom>
          <a:ln w="12700">
            <a:miter lim="400000"/>
          </a:ln>
        </p:spPr>
      </p:pic>
      <p:sp>
        <p:nvSpPr>
          <p:cNvPr id="1274" name="Shape 1274"/>
          <p:cNvSpPr/>
          <p:nvPr/>
        </p:nvSpPr>
        <p:spPr>
          <a:xfrm>
            <a:off x="4191918" y="1536663"/>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5" name="Shape 1275"/>
          <p:cNvSpPr/>
          <p:nvPr/>
        </p:nvSpPr>
        <p:spPr>
          <a:xfrm>
            <a:off x="4191918" y="5346737"/>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6" name="Shape 1276"/>
          <p:cNvSpPr/>
          <p:nvPr/>
        </p:nvSpPr>
        <p:spPr>
          <a:xfrm>
            <a:off x="2495600" y="2600908"/>
            <a:ext cx="7380820" cy="2733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algn="ctr">
              <a:lnSpc>
                <a:spcPts val="6000"/>
              </a:lnSpc>
              <a:defRPr sz="1800" cap="none" spc="0">
                <a:solidFill>
                  <a:srgbClr val="000000"/>
                </a:solidFill>
              </a:defRPr>
            </a:pPr>
            <a:r>
              <a:rPr lang="fr-CA" sz="4500" cap="all" spc="150" dirty="0" smtClean="0">
                <a:solidFill>
                  <a:schemeClr val="tx1">
                    <a:lumMod val="50000"/>
                  </a:schemeClr>
                </a:solidFill>
                <a:latin typeface="Calibri Light" pitchFamily="34" charset="0"/>
              </a:rPr>
              <a:t>PÉRIODE D’ÉCHANGES</a:t>
            </a:r>
            <a:endParaRPr lang="fr-CA" sz="4500" cap="all" spc="150" dirty="0">
              <a:solidFill>
                <a:schemeClr val="tx1">
                  <a:lumMod val="50000"/>
                </a:schemeClr>
              </a:solidFill>
              <a:latin typeface="Calibri Light" pitchFamily="34" charset="0"/>
            </a:endParaRPr>
          </a:p>
          <a:p>
            <a:pPr algn="ctr">
              <a:lnSpc>
                <a:spcPts val="6000"/>
              </a:lnSpc>
              <a:defRPr sz="1800" cap="none" spc="0">
                <a:solidFill>
                  <a:srgbClr val="000000"/>
                </a:solidFill>
              </a:defRPr>
            </a:pPr>
            <a:endParaRPr sz="4500" cap="all" spc="150" dirty="0">
              <a:solidFill>
                <a:srgbClr val="FFFFFF"/>
              </a:solidFill>
              <a:latin typeface="Calibri Light" pitchFamily="34" charset="0"/>
            </a:endParaRPr>
          </a:p>
        </p:txBody>
      </p:sp>
    </p:spTree>
    <p:extLst>
      <p:ext uri="{BB962C8B-B14F-4D97-AF65-F5344CB8AC3E}">
        <p14:creationId xmlns:p14="http://schemas.microsoft.com/office/powerpoint/2010/main" val="253431938"/>
      </p:ext>
    </p:extLst>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blank-picture.png"/>
          <p:cNvPicPr/>
          <p:nvPr/>
        </p:nvPicPr>
        <p:blipFill>
          <a:blip r:embed="rId2" cstate="print">
            <a:extLst/>
          </a:blip>
          <a:srcRect b="61025"/>
          <a:stretch>
            <a:fillRect/>
          </a:stretch>
        </p:blipFill>
        <p:spPr>
          <a:xfrm>
            <a:off x="0" y="-1"/>
            <a:ext cx="12192000" cy="6858001"/>
          </a:xfrm>
          <a:prstGeom prst="rect">
            <a:avLst/>
          </a:prstGeom>
          <a:ln w="12700">
            <a:miter lim="400000"/>
          </a:ln>
        </p:spPr>
      </p:pic>
      <p:sp>
        <p:nvSpPr>
          <p:cNvPr id="1274" name="Shape 1274"/>
          <p:cNvSpPr/>
          <p:nvPr/>
        </p:nvSpPr>
        <p:spPr>
          <a:xfrm>
            <a:off x="4191918" y="1536663"/>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5" name="Shape 1275"/>
          <p:cNvSpPr/>
          <p:nvPr/>
        </p:nvSpPr>
        <p:spPr>
          <a:xfrm>
            <a:off x="4191918" y="5346737"/>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6" name="Shape 1276"/>
          <p:cNvSpPr/>
          <p:nvPr/>
        </p:nvSpPr>
        <p:spPr>
          <a:xfrm>
            <a:off x="2495600" y="2600908"/>
            <a:ext cx="7380820" cy="2733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algn="ctr">
              <a:lnSpc>
                <a:spcPts val="6000"/>
              </a:lnSpc>
              <a:defRPr sz="1800" cap="none" spc="0">
                <a:solidFill>
                  <a:srgbClr val="000000"/>
                </a:solidFill>
              </a:defRPr>
            </a:pPr>
            <a:r>
              <a:rPr lang="fr-CA" sz="4500" cap="all" spc="150" dirty="0" smtClean="0">
                <a:solidFill>
                  <a:schemeClr val="tx1">
                    <a:lumMod val="50000"/>
                  </a:schemeClr>
                </a:solidFill>
                <a:latin typeface="Calibri Light" pitchFamily="34" charset="0"/>
              </a:rPr>
              <a:t>RÉALISATIONS 2022</a:t>
            </a:r>
            <a:endParaRPr lang="fr-CA" sz="4500" cap="all" spc="150" dirty="0">
              <a:solidFill>
                <a:schemeClr val="tx1">
                  <a:lumMod val="50000"/>
                </a:schemeClr>
              </a:solidFill>
              <a:latin typeface="Calibri Light" pitchFamily="34" charset="0"/>
            </a:endParaRPr>
          </a:p>
          <a:p>
            <a:pPr algn="ctr">
              <a:lnSpc>
                <a:spcPts val="6000"/>
              </a:lnSpc>
              <a:defRPr sz="1800" cap="none" spc="0">
                <a:solidFill>
                  <a:srgbClr val="000000"/>
                </a:solidFill>
              </a:defRPr>
            </a:pPr>
            <a:endParaRPr sz="4500" cap="all" spc="150" dirty="0">
              <a:solidFill>
                <a:srgbClr val="FFFFFF"/>
              </a:solidFill>
              <a:latin typeface="Calibri Light" pitchFamily="34" charset="0"/>
            </a:endParaRPr>
          </a:p>
        </p:txBody>
      </p:sp>
    </p:spTree>
    <p:extLst>
      <p:ext uri="{BB962C8B-B14F-4D97-AF65-F5344CB8AC3E}">
        <p14:creationId xmlns:p14="http://schemas.microsoft.com/office/powerpoint/2010/main" val="146399951"/>
      </p:ext>
    </p:extLst>
  </p:cSld>
  <p:clrMapOvr>
    <a:masterClrMapping/>
  </p:clrMapOvr>
  <p:transition spd="slow">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blank-picture.png"/>
          <p:cNvPicPr/>
          <p:nvPr/>
        </p:nvPicPr>
        <p:blipFill>
          <a:blip r:embed="rId2" cstate="print">
            <a:extLst/>
          </a:blip>
          <a:srcRect b="61025"/>
          <a:stretch>
            <a:fillRect/>
          </a:stretch>
        </p:blipFill>
        <p:spPr>
          <a:xfrm>
            <a:off x="0" y="-1"/>
            <a:ext cx="12192000" cy="6858001"/>
          </a:xfrm>
          <a:prstGeom prst="rect">
            <a:avLst/>
          </a:prstGeom>
          <a:ln w="12700">
            <a:miter lim="400000"/>
          </a:ln>
        </p:spPr>
      </p:pic>
      <p:sp>
        <p:nvSpPr>
          <p:cNvPr id="1274" name="Shape 1274"/>
          <p:cNvSpPr/>
          <p:nvPr/>
        </p:nvSpPr>
        <p:spPr>
          <a:xfrm>
            <a:off x="4191918" y="1536663"/>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5" name="Shape 1275"/>
          <p:cNvSpPr/>
          <p:nvPr/>
        </p:nvSpPr>
        <p:spPr>
          <a:xfrm>
            <a:off x="4191918" y="5346737"/>
            <a:ext cx="3808165" cy="1"/>
          </a:xfrm>
          <a:prstGeom prst="line">
            <a:avLst/>
          </a:prstGeom>
          <a:ln w="50800">
            <a:solidFill>
              <a:srgbClr val="FEFDFD"/>
            </a:solidFill>
            <a:miter lim="400000"/>
          </a:ln>
        </p:spPr>
        <p:txBody>
          <a:bodyPr lIns="0" tIns="0" rIns="0" bIns="0"/>
          <a:lstStyle/>
          <a:p>
            <a:pPr defTabSz="228600">
              <a:defRPr sz="1200" cap="none" spc="0">
                <a:solidFill>
                  <a:srgbClr val="000000"/>
                </a:solidFill>
              </a:defRPr>
            </a:pPr>
            <a:endParaRPr sz="600"/>
          </a:p>
        </p:txBody>
      </p:sp>
      <p:sp>
        <p:nvSpPr>
          <p:cNvPr id="1276" name="Shape 1276"/>
          <p:cNvSpPr/>
          <p:nvPr/>
        </p:nvSpPr>
        <p:spPr>
          <a:xfrm>
            <a:off x="2495600" y="2600908"/>
            <a:ext cx="7380820" cy="2733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algn="ctr">
              <a:lnSpc>
                <a:spcPts val="6000"/>
              </a:lnSpc>
              <a:defRPr sz="1800" cap="none" spc="0">
                <a:solidFill>
                  <a:srgbClr val="000000"/>
                </a:solidFill>
              </a:defRPr>
            </a:pPr>
            <a:r>
              <a:rPr lang="fr-CA" sz="4500" cap="all" spc="150" dirty="0" smtClean="0">
                <a:solidFill>
                  <a:schemeClr val="tx1">
                    <a:lumMod val="50000"/>
                  </a:schemeClr>
                </a:solidFill>
                <a:latin typeface="Calibri Light" pitchFamily="34" charset="0"/>
              </a:rPr>
              <a:t>MERCI !</a:t>
            </a:r>
            <a:endParaRPr lang="fr-CA" sz="4500" cap="all" spc="150" dirty="0">
              <a:solidFill>
                <a:schemeClr val="tx1">
                  <a:lumMod val="50000"/>
                </a:schemeClr>
              </a:solidFill>
              <a:latin typeface="Calibri Light" pitchFamily="34" charset="0"/>
            </a:endParaRPr>
          </a:p>
          <a:p>
            <a:pPr algn="ctr">
              <a:lnSpc>
                <a:spcPts val="6000"/>
              </a:lnSpc>
              <a:defRPr sz="1800" cap="none" spc="0">
                <a:solidFill>
                  <a:srgbClr val="000000"/>
                </a:solidFill>
              </a:defRPr>
            </a:pPr>
            <a:endParaRPr sz="4500" cap="all" spc="150" dirty="0">
              <a:solidFill>
                <a:srgbClr val="FFFFFF"/>
              </a:solidFill>
              <a:latin typeface="Calibri Light" pitchFamily="34" charset="0"/>
            </a:endParaRPr>
          </a:p>
        </p:txBody>
      </p:sp>
    </p:spTree>
    <p:extLst>
      <p:ext uri="{BB962C8B-B14F-4D97-AF65-F5344CB8AC3E}">
        <p14:creationId xmlns:p14="http://schemas.microsoft.com/office/powerpoint/2010/main" val="784169284"/>
      </p:ext>
    </p:extLst>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3" name="Rectangle 2"/>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4" name="Connecteur droit 3"/>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384135"/>
            <a:ext cx="11274032" cy="5671006"/>
          </a:xfrm>
          <a:prstGeom prst="rect">
            <a:avLst/>
          </a:prstGeom>
          <a:solidFill>
            <a:schemeClr val="tx1">
              <a:lumMod val="50000"/>
              <a:lumOff val="50000"/>
              <a:alpha val="80000"/>
            </a:schemeClr>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p>
        </p:txBody>
      </p:sp>
      <p:sp>
        <p:nvSpPr>
          <p:cNvPr id="7" name="Rectangle 6"/>
          <p:cNvSpPr/>
          <p:nvPr/>
        </p:nvSpPr>
        <p:spPr>
          <a:xfrm>
            <a:off x="728026" y="3141698"/>
            <a:ext cx="4721549" cy="2062103"/>
          </a:xfrm>
          <a:prstGeom prst="rect">
            <a:avLst/>
          </a:prstGeom>
        </p:spPr>
        <p:txBody>
          <a:bodyPr wrap="none">
            <a:spAutoFit/>
          </a:bodyPr>
          <a:lstStyle/>
          <a:p>
            <a:r>
              <a:rPr lang="fr-CA" sz="1600" b="1" i="0" dirty="0" smtClean="0">
                <a:solidFill>
                  <a:schemeClr val="bg1"/>
                </a:solidFill>
                <a:effectLst/>
                <a:latin typeface="+mj-lt"/>
              </a:rPr>
              <a:t>CONSEIL MUNICIPAL 2021-2025</a:t>
            </a:r>
          </a:p>
          <a:p>
            <a:endParaRPr lang="fr-CA" sz="1400" dirty="0">
              <a:solidFill>
                <a:schemeClr val="bg1"/>
              </a:solidFill>
              <a:latin typeface="+mj-lt"/>
            </a:endParaRPr>
          </a:p>
          <a:p>
            <a:r>
              <a:rPr lang="fr-CA" sz="1400" dirty="0" smtClean="0">
                <a:solidFill>
                  <a:schemeClr val="bg1"/>
                </a:solidFill>
                <a:latin typeface="+mj-lt"/>
              </a:rPr>
              <a:t>Alain Dubuc, maire</a:t>
            </a:r>
          </a:p>
          <a:p>
            <a:r>
              <a:rPr lang="fr-CA" sz="1400" dirty="0" smtClean="0">
                <a:solidFill>
                  <a:schemeClr val="bg1"/>
                </a:solidFill>
                <a:latin typeface="+mj-lt"/>
              </a:rPr>
              <a:t>Jocelyne </a:t>
            </a:r>
            <a:r>
              <a:rPr lang="fr-CA" sz="1400" dirty="0" err="1" smtClean="0">
                <a:solidFill>
                  <a:schemeClr val="bg1"/>
                </a:solidFill>
                <a:latin typeface="+mj-lt"/>
              </a:rPr>
              <a:t>Rajotte</a:t>
            </a:r>
            <a:r>
              <a:rPr lang="fr-CA" sz="1400" dirty="0" smtClean="0">
                <a:solidFill>
                  <a:schemeClr val="bg1"/>
                </a:solidFill>
                <a:latin typeface="+mj-lt"/>
              </a:rPr>
              <a:t>, conseillère District #1 – Des Îles-De-La-Paix</a:t>
            </a:r>
          </a:p>
          <a:p>
            <a:r>
              <a:rPr lang="fr-CA" sz="1400" dirty="0" smtClean="0">
                <a:solidFill>
                  <a:schemeClr val="bg1"/>
                </a:solidFill>
                <a:latin typeface="+mj-lt"/>
              </a:rPr>
              <a:t>Francis Laberge, conseiller District #2 – De la Beauce</a:t>
            </a:r>
          </a:p>
          <a:p>
            <a:r>
              <a:rPr lang="fr-CA" sz="1400" dirty="0" smtClean="0">
                <a:solidFill>
                  <a:schemeClr val="bg1"/>
                </a:solidFill>
                <a:latin typeface="+mj-lt"/>
              </a:rPr>
              <a:t>Mario Charrette, conseiller District #3 – Des Moissons</a:t>
            </a:r>
          </a:p>
          <a:p>
            <a:r>
              <a:rPr lang="fr-CA" sz="1400" dirty="0" smtClean="0">
                <a:solidFill>
                  <a:schemeClr val="bg1"/>
                </a:solidFill>
                <a:latin typeface="+mj-lt"/>
              </a:rPr>
              <a:t>Dominique Bellemare, conseiller District #4 – St-Louis</a:t>
            </a:r>
          </a:p>
          <a:p>
            <a:r>
              <a:rPr lang="fr-CA" sz="1400" dirty="0" smtClean="0">
                <a:solidFill>
                  <a:schemeClr val="bg1"/>
                </a:solidFill>
                <a:latin typeface="+mj-lt"/>
              </a:rPr>
              <a:t>Alain Savard, conseiller District #5 – du Parc Industriel</a:t>
            </a:r>
          </a:p>
          <a:p>
            <a:r>
              <a:rPr lang="fr-CA" sz="1400" dirty="0" smtClean="0">
                <a:solidFill>
                  <a:schemeClr val="bg1"/>
                </a:solidFill>
                <a:latin typeface="+mj-lt"/>
              </a:rPr>
              <a:t>Manon Fortier, conseillère District #6 – De la Pointe-du-Buisson</a:t>
            </a:r>
            <a:endParaRPr lang="fr-CA" sz="1400" dirty="0">
              <a:solidFill>
                <a:schemeClr val="bg1"/>
              </a:solidFill>
              <a:latin typeface="+mj-lt"/>
            </a:endParaRPr>
          </a:p>
        </p:txBody>
      </p:sp>
      <p:sp>
        <p:nvSpPr>
          <p:cNvPr id="8" name="Rectangle 7"/>
          <p:cNvSpPr/>
          <p:nvPr/>
        </p:nvSpPr>
        <p:spPr>
          <a:xfrm>
            <a:off x="7589136" y="3163470"/>
            <a:ext cx="2396810" cy="1415772"/>
          </a:xfrm>
          <a:prstGeom prst="rect">
            <a:avLst/>
          </a:prstGeom>
        </p:spPr>
        <p:txBody>
          <a:bodyPr wrap="none">
            <a:spAutoFit/>
          </a:bodyPr>
          <a:lstStyle/>
          <a:p>
            <a:r>
              <a:rPr lang="fr-CA" sz="1600" b="1" i="0" dirty="0" smtClean="0">
                <a:solidFill>
                  <a:schemeClr val="bg1"/>
                </a:solidFill>
                <a:effectLst/>
                <a:latin typeface="+mj-lt"/>
              </a:rPr>
              <a:t>VILLE DE BEAUHARNOIS</a:t>
            </a:r>
          </a:p>
          <a:p>
            <a:endParaRPr lang="fr-CA" sz="1400" dirty="0">
              <a:solidFill>
                <a:schemeClr val="bg1"/>
              </a:solidFill>
              <a:latin typeface="+mj-lt"/>
            </a:endParaRPr>
          </a:p>
          <a:p>
            <a:r>
              <a:rPr lang="fr-CA" sz="1400" dirty="0" smtClean="0">
                <a:solidFill>
                  <a:schemeClr val="bg1"/>
                </a:solidFill>
                <a:latin typeface="+mj-lt"/>
              </a:rPr>
              <a:t>660, rue Ellice</a:t>
            </a:r>
          </a:p>
          <a:p>
            <a:r>
              <a:rPr lang="fr-CA" sz="1400" dirty="0" smtClean="0">
                <a:solidFill>
                  <a:schemeClr val="bg1"/>
                </a:solidFill>
                <a:latin typeface="+mj-lt"/>
              </a:rPr>
              <a:t>Beauharnois (Québec) J6N 1Y1</a:t>
            </a:r>
          </a:p>
          <a:p>
            <a:r>
              <a:rPr lang="fr-CA" sz="1400" dirty="0" smtClean="0">
                <a:solidFill>
                  <a:schemeClr val="bg1"/>
                </a:solidFill>
                <a:latin typeface="+mj-lt"/>
              </a:rPr>
              <a:t>450 429-3546</a:t>
            </a:r>
          </a:p>
          <a:p>
            <a:r>
              <a:rPr lang="fr-CA" sz="1400" dirty="0" smtClean="0">
                <a:solidFill>
                  <a:schemeClr val="bg1"/>
                </a:solidFill>
                <a:latin typeface="+mj-lt"/>
              </a:rPr>
              <a:t>ville.beauharnois.qc.ca</a:t>
            </a:r>
            <a:endParaRPr lang="fr-CA" sz="1400" dirty="0">
              <a:solidFill>
                <a:schemeClr val="bg1"/>
              </a:solidFill>
              <a:latin typeface="+mj-lt"/>
            </a:endParaRPr>
          </a:p>
        </p:txBody>
      </p:sp>
    </p:spTree>
    <p:extLst>
      <p:ext uri="{BB962C8B-B14F-4D97-AF65-F5344CB8AC3E}">
        <p14:creationId xmlns:p14="http://schemas.microsoft.com/office/powerpoint/2010/main" val="308064444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custDataLst>
              <p:tags r:id="rId1"/>
            </p:custDataLst>
          </p:nvPr>
        </p:nvSpPr>
        <p:spPr>
          <a:xfrm>
            <a:off x="0" y="1"/>
            <a:ext cx="12192000" cy="6858000"/>
          </a:xfrm>
          <a:prstGeom prst="rect">
            <a:avLst/>
          </a:prstGeom>
          <a:gradFill>
            <a:gsLst>
              <a:gs pos="20000">
                <a:srgbClr val="EFEFEF">
                  <a:alpha val="57000"/>
                </a:srgbClr>
              </a:gs>
              <a:gs pos="0">
                <a:schemeClr val="tx1">
                  <a:lumMod val="20000"/>
                  <a:lumOff val="80000"/>
                  <a:alpha val="5000"/>
                </a:schemeClr>
              </a:gs>
              <a:gs pos="100000">
                <a:schemeClr val="tx1">
                  <a:lumMod val="20000"/>
                  <a:lumOff val="80000"/>
                </a:schemeClr>
              </a:gs>
            </a:gsLst>
            <a:lin ang="16200000" scaled="1"/>
          </a:gra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20" name="Rectangle 19"/>
          <p:cNvSpPr/>
          <p:nvPr>
            <p:custDataLst>
              <p:tags r:id="rId2"/>
            </p:custDataLst>
          </p:nvPr>
        </p:nvSpPr>
        <p:spPr>
          <a:xfrm>
            <a:off x="0" y="2470182"/>
            <a:ext cx="12180677" cy="2889897"/>
          </a:xfrm>
          <a:prstGeom prst="rect">
            <a:avLst/>
          </a:prstGeom>
          <a:solidFill>
            <a:srgbClr val="179AC0">
              <a:alpha val="74000"/>
            </a:srgbClr>
          </a:solidFill>
          <a:ln w="12700">
            <a:noFill/>
            <a:prstDash val="dash"/>
            <a:miter lim="400000"/>
          </a:ln>
          <a:extLst>
            <a:ext uri="{C572A759-6A51-4108-AA02-DFA0A04FC94B}">
              <ma14:wrappingTextBoxFlag xmlns="" xmlns:ma14="http://schemas.microsoft.com/office/mac/drawingml/2011/main" val="1"/>
            </a:ext>
          </a:extLst>
        </p:spPr>
        <p:txBody>
          <a:bodyPr lIns="0" tIns="0" rIns="0" bIns="0" rtlCol="0" anchor="ctr"/>
          <a:lstStyle/>
          <a:p>
            <a:pPr marL="55880">
              <a:defRPr/>
            </a:pPr>
            <a:endParaRPr lang="fr-CA" sz="3600" dirty="0">
              <a:solidFill>
                <a:srgbClr val="000000"/>
              </a:solidFill>
              <a:latin typeface="Calibri Light" pitchFamily="34" charset="0"/>
              <a:cs typeface="Helvetica"/>
            </a:endParaRPr>
          </a:p>
        </p:txBody>
      </p:sp>
      <p:sp>
        <p:nvSpPr>
          <p:cNvPr id="204" name="Shape 204"/>
          <p:cNvSpPr>
            <a:spLocks noGrp="1"/>
          </p:cNvSpPr>
          <p:nvPr>
            <p:ph type="title" idx="4294967295"/>
            <p:custDataLst>
              <p:tags r:id="rId3"/>
            </p:custDataLst>
          </p:nvPr>
        </p:nvSpPr>
        <p:spPr>
          <a:xfrm>
            <a:off x="627467" y="1003473"/>
            <a:ext cx="10512862" cy="846078"/>
          </a:xfrm>
          <a:prstGeom prst="rect">
            <a:avLst/>
          </a:prstGeom>
          <a:ln w="12700">
            <a:miter lim="400000"/>
          </a:ln>
          <a:extLst>
            <a:ext uri="{C572A759-6A51-4108-AA02-DFA0A04FC94B}">
              <ma14:wrappingTextBoxFlag xmlns:ma14="http://schemas.microsoft.com/office/mac/drawingml/2011/main" xmlns="" val="1"/>
            </a:ext>
          </a:extLst>
        </p:spPr>
        <p:txBody>
          <a:bodyPr vert="horz" lIns="0" tIns="0" rIns="0" bIns="0" rtlCol="0" anchor="ctr">
            <a:noAutofit/>
          </a:bodyPr>
          <a:lstStyle>
            <a:lvl1pPr algn="l">
              <a:defRPr sz="7500" spc="-525">
                <a:solidFill>
                  <a:srgbClr val="24262C"/>
                </a:solidFill>
              </a:defRPr>
            </a:lvl1pPr>
          </a:lstStyle>
          <a:p>
            <a:pPr lvl="0">
              <a:lnSpc>
                <a:spcPct val="100000"/>
              </a:lnSpc>
              <a:defRPr sz="1800" spc="0">
                <a:solidFill>
                  <a:srgbClr val="000000"/>
                </a:solidFill>
              </a:defRPr>
            </a:pPr>
            <a:r>
              <a:rPr lang="fr-CA" sz="3200" b="1" spc="0" dirty="0" smtClean="0">
                <a:latin typeface="Calibri Light" pitchFamily="34" charset="0"/>
              </a:rPr>
              <a:t>AMORCE D’UN CHANGEMENT DE CULTURE AU SEIN DE L’APPAREIL MUNICIPAL</a:t>
            </a:r>
            <a:endParaRPr lang="fr-CA" sz="3200" b="1" spc="0" baseline="30000" dirty="0">
              <a:latin typeface="Calibri Light" pitchFamily="34" charset="0"/>
            </a:endParaRPr>
          </a:p>
        </p:txBody>
      </p:sp>
      <p:sp>
        <p:nvSpPr>
          <p:cNvPr id="14" name="Ellipse 13"/>
          <p:cNvSpPr/>
          <p:nvPr>
            <p:custDataLst>
              <p:tags r:id="rId4"/>
            </p:custDataLst>
          </p:nvPr>
        </p:nvSpPr>
        <p:spPr>
          <a:xfrm>
            <a:off x="2207568" y="5697252"/>
            <a:ext cx="1152128" cy="936104"/>
          </a:xfrm>
          <a:prstGeom prst="ellipse">
            <a:avLst/>
          </a:prstGeom>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defRPr/>
            </a:pPr>
            <a:endParaRPr lang="fr-CA" sz="3600" dirty="0">
              <a:solidFill>
                <a:srgbClr val="000000"/>
              </a:solidFill>
              <a:latin typeface="Calibri Light" pitchFamily="34" charset="0"/>
              <a:cs typeface="Helvetica"/>
            </a:endParaRPr>
          </a:p>
        </p:txBody>
      </p:sp>
      <p:sp>
        <p:nvSpPr>
          <p:cNvPr id="23" name="Shape 205"/>
          <p:cNvSpPr txBox="1">
            <a:spLocks/>
          </p:cNvSpPr>
          <p:nvPr>
            <p:custDataLst>
              <p:tags r:id="rId5"/>
            </p:custDataLst>
          </p:nvPr>
        </p:nvSpPr>
        <p:spPr>
          <a:xfrm>
            <a:off x="649529" y="3033110"/>
            <a:ext cx="10501055" cy="20710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bg1"/>
                </a:solidFill>
                <a:latin typeface="Calibri Light" pitchFamily="34" charset="0"/>
                <a:cs typeface="Helvetica"/>
              </a:rPr>
              <a:t>Recrutement de nouvelles ressources correspondant au dynamisme et adhérant à la vision du conseil actuel : transparence, accessibilité et priorité au service aux citoyens</a:t>
            </a:r>
          </a:p>
          <a:p>
            <a:pPr marL="457200" indent="-457200">
              <a:lnSpc>
                <a:spcPct val="100000"/>
              </a:lnSpc>
              <a:buFont typeface="Wingdings" panose="05000000000000000000" pitchFamily="2" charset="2"/>
              <a:buChar char="Ø"/>
              <a:tabLst>
                <a:tab pos="1250950" algn="l"/>
              </a:tabLst>
              <a:defRPr spc="0">
                <a:solidFill>
                  <a:srgbClr val="000000"/>
                </a:solidFill>
              </a:defRPr>
            </a:pPr>
            <a:endParaRPr lang="fr-CA" sz="2400" spc="0" dirty="0">
              <a:solidFill>
                <a:schemeClr val="bg1"/>
              </a:solidFill>
              <a:latin typeface="Calibri Light" pitchFamily="34" charset="0"/>
              <a:cs typeface="Helvetica"/>
            </a:endParaRPr>
          </a:p>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bg1"/>
                </a:solidFill>
                <a:latin typeface="Calibri Light" pitchFamily="34" charset="0"/>
                <a:cs typeface="Helvetica"/>
              </a:rPr>
              <a:t>Mise en place de différents canaux de communication internes et nouvelle vision favorisant l’échange, le travail d’équipe et le dynamisme</a:t>
            </a:r>
            <a:endParaRPr lang="fr-CA" sz="2400" spc="0" dirty="0">
              <a:solidFill>
                <a:schemeClr val="bg1"/>
              </a:solidFill>
              <a:latin typeface="Calibri Light" pitchFamily="34" charset="0"/>
              <a:cs typeface="Helvetica"/>
            </a:endParaRPr>
          </a:p>
          <a:p>
            <a:pPr marL="342900" indent="-342900">
              <a:lnSpc>
                <a:spcPct val="100000"/>
              </a:lnSpc>
              <a:buFont typeface="Wingdings" panose="05000000000000000000" pitchFamily="2" charset="2"/>
              <a:buChar char="Ø"/>
              <a:defRPr spc="0">
                <a:solidFill>
                  <a:srgbClr val="000000"/>
                </a:solidFill>
              </a:defRPr>
            </a:pPr>
            <a:endParaRPr lang="fr-CA" sz="2200" spc="0" dirty="0">
              <a:solidFill>
                <a:srgbClr val="000000"/>
              </a:solidFill>
              <a:latin typeface="Calibri Light" pitchFamily="34" charset="0"/>
              <a:cs typeface="Helvetica"/>
            </a:endParaRPr>
          </a:p>
        </p:txBody>
      </p:sp>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2" name="Rectangle 11"/>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13" name="Connecteur droit 12"/>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233013"/>
      </p:ext>
    </p:extLst>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627" y="0"/>
            <a:ext cx="12522714" cy="686426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pic>
        <p:nvPicPr>
          <p:cNvPr id="6" name="Image 5"/>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r="8038"/>
          <a:stretch/>
        </p:blipFill>
        <p:spPr>
          <a:xfrm>
            <a:off x="7669818" y="1946779"/>
            <a:ext cx="4519626" cy="4914657"/>
          </a:xfrm>
          <a:prstGeom prst="rect">
            <a:avLst/>
          </a:prstGeom>
        </p:spPr>
      </p:pic>
      <p:sp>
        <p:nvSpPr>
          <p:cNvPr id="3" name="Rectangle 2"/>
          <p:cNvSpPr/>
          <p:nvPr/>
        </p:nvSpPr>
        <p:spPr>
          <a:xfrm>
            <a:off x="0" y="0"/>
            <a:ext cx="12192000" cy="6858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0" name="Shape 204"/>
          <p:cNvSpPr txBox="1">
            <a:spLocks/>
          </p:cNvSpPr>
          <p:nvPr>
            <p:custDataLst>
              <p:tags r:id="rId2"/>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SOUTIEN AUX ORGANISMES ET ENTENTES BONIFIÉES</a:t>
            </a:r>
            <a:endParaRPr lang="fr-CA" sz="3200" b="1" spc="0" dirty="0">
              <a:solidFill>
                <a:srgbClr val="000000"/>
              </a:solidFill>
              <a:latin typeface="Calibri Light" pitchFamily="34" charset="0"/>
            </a:endParaRPr>
          </a:p>
        </p:txBody>
      </p:sp>
      <p:sp>
        <p:nvSpPr>
          <p:cNvPr id="5" name="Rectangle 4"/>
          <p:cNvSpPr/>
          <p:nvPr/>
        </p:nvSpPr>
        <p:spPr>
          <a:xfrm>
            <a:off x="6312024" y="2492896"/>
            <a:ext cx="4500500" cy="2894350"/>
          </a:xfrm>
          <a:prstGeom prst="rect">
            <a:avLst/>
          </a:prstGeom>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pic>
        <p:nvPicPr>
          <p:cNvPr id="9" name="Image 8"/>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9566789" y="631372"/>
            <a:ext cx="2075038" cy="1827442"/>
          </a:xfrm>
          <a:prstGeom prst="rect">
            <a:avLst/>
          </a:prstGeom>
        </p:spPr>
      </p:pic>
      <p:sp>
        <p:nvSpPr>
          <p:cNvPr id="7" name="Parallélogramme 6"/>
          <p:cNvSpPr/>
          <p:nvPr/>
        </p:nvSpPr>
        <p:spPr>
          <a:xfrm>
            <a:off x="-960784" y="2033465"/>
            <a:ext cx="11053228" cy="1319335"/>
          </a:xfrm>
          <a:prstGeom prst="parallelogram">
            <a:avLst>
              <a:gd name="adj" fmla="val 62584"/>
            </a:avLst>
          </a:prstGeom>
          <a:solidFill>
            <a:srgbClr val="01AEF8">
              <a:alpha val="80000"/>
            </a:srgbClr>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4" name="Shape 205"/>
          <p:cNvSpPr txBox="1">
            <a:spLocks/>
          </p:cNvSpPr>
          <p:nvPr>
            <p:custDataLst>
              <p:tags r:id="rId4"/>
            </p:custDataLst>
          </p:nvPr>
        </p:nvSpPr>
        <p:spPr>
          <a:xfrm>
            <a:off x="605696" y="2209348"/>
            <a:ext cx="8946688" cy="9801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lstStyle>
            <a:lvl1pPr defTabSz="825500">
              <a:defRPr sz="1800" spc="53">
                <a:solidFill>
                  <a:srgbClr val="504E4E"/>
                </a:solidFill>
              </a:defRPr>
            </a:lvl1pPr>
          </a:lstStyle>
          <a:p>
            <a:pPr defTabSz="412750">
              <a:defRPr spc="0">
                <a:solidFill>
                  <a:srgbClr val="000000"/>
                </a:solidFill>
              </a:defRPr>
            </a:pPr>
            <a:r>
              <a:rPr lang="fr-CA" sz="2000" dirty="0" smtClean="0">
                <a:latin typeface="+mj-lt"/>
              </a:rPr>
              <a:t>Nouvelle programmation culturelle au Manoir de Beauharnois en </a:t>
            </a:r>
            <a:r>
              <a:rPr lang="fr-CA" sz="2000" dirty="0">
                <a:latin typeface="+mj-lt"/>
              </a:rPr>
              <a:t>partie possible grâce au soutien financier de la Ville </a:t>
            </a:r>
            <a:r>
              <a:rPr lang="fr-CA" sz="2000" dirty="0" smtClean="0">
                <a:latin typeface="+mj-lt"/>
              </a:rPr>
              <a:t>qui </a:t>
            </a:r>
            <a:r>
              <a:rPr lang="fr-CA" sz="2000" dirty="0">
                <a:latin typeface="+mj-lt"/>
              </a:rPr>
              <a:t>a octroyé une subvention de 15 000 $ à l’organisme pour développer des spectacles, des conférences et des ateliers. </a:t>
            </a:r>
            <a:endParaRPr lang="fr-CA" sz="3200" kern="0" spc="0" dirty="0">
              <a:solidFill>
                <a:srgbClr val="000000"/>
              </a:solidFill>
              <a:latin typeface="+mj-lt"/>
              <a:cs typeface="Helvetica"/>
              <a:sym typeface="Helvetica"/>
            </a:endParaRPr>
          </a:p>
        </p:txBody>
      </p:sp>
      <p:sp>
        <p:nvSpPr>
          <p:cNvPr id="15" name="Parallélogramme 14"/>
          <p:cNvSpPr/>
          <p:nvPr/>
        </p:nvSpPr>
        <p:spPr>
          <a:xfrm>
            <a:off x="-1406933" y="3579529"/>
            <a:ext cx="10621180" cy="1430930"/>
          </a:xfrm>
          <a:prstGeom prst="parallelogram">
            <a:avLst>
              <a:gd name="adj" fmla="val 62584"/>
            </a:avLst>
          </a:prstGeom>
          <a:solidFill>
            <a:srgbClr val="F04F88">
              <a:alpha val="80000"/>
            </a:srgbClr>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6" name="Parallélogramme 15"/>
          <p:cNvSpPr/>
          <p:nvPr/>
        </p:nvSpPr>
        <p:spPr>
          <a:xfrm>
            <a:off x="-1211714" y="5294006"/>
            <a:ext cx="9469052" cy="1123327"/>
          </a:xfrm>
          <a:prstGeom prst="parallelogram">
            <a:avLst>
              <a:gd name="adj" fmla="val 62584"/>
            </a:avLst>
          </a:prstGeom>
          <a:solidFill>
            <a:srgbClr val="9D64CF">
              <a:alpha val="80000"/>
            </a:srgbClr>
          </a:solidFill>
          <a:ln w="12700">
            <a:miter lim="400000"/>
          </a:ln>
          <a:extLst>
            <a:ext uri="{C572A759-6A51-4108-AA02-DFA0A04FC94B}">
              <ma14:wrappingTextBoxFlag xmlns="" xmlns:ma14="http://schemas.microsoft.com/office/mac/drawingml/2011/main" val="1"/>
            </a:ext>
          </a:extLst>
        </p:spPr>
        <p:txBody>
          <a:bodyPr lIns="0" tIns="0" rIns="0" bIns="0" rtlCol="0" anchor="ctr"/>
          <a:lstStyle/>
          <a:p>
            <a:pPr defTabSz="412750">
              <a:defRPr spc="0">
                <a:solidFill>
                  <a:srgbClr val="000000"/>
                </a:solidFill>
              </a:defRPr>
            </a:pPr>
            <a:endParaRPr lang="fr-CA" sz="2400" kern="0" dirty="0">
              <a:solidFill>
                <a:srgbClr val="000000"/>
              </a:solidFill>
              <a:latin typeface="Calibri Light" panose="020F0302020204030204" pitchFamily="34" charset="0"/>
              <a:cs typeface="Helvetica"/>
              <a:sym typeface="Helvetica"/>
            </a:endParaRPr>
          </a:p>
        </p:txBody>
      </p:sp>
      <p:sp>
        <p:nvSpPr>
          <p:cNvPr id="18" name="Shape 205"/>
          <p:cNvSpPr txBox="1">
            <a:spLocks/>
          </p:cNvSpPr>
          <p:nvPr>
            <p:custDataLst>
              <p:tags r:id="rId5"/>
            </p:custDataLst>
          </p:nvPr>
        </p:nvSpPr>
        <p:spPr>
          <a:xfrm>
            <a:off x="594810" y="3796931"/>
            <a:ext cx="6822452" cy="10689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lstStyle>
            <a:lvl1pPr defTabSz="825500">
              <a:defRPr sz="1800" spc="53">
                <a:solidFill>
                  <a:srgbClr val="504E4E"/>
                </a:solidFill>
              </a:defRPr>
            </a:lvl1pPr>
          </a:lstStyle>
          <a:p>
            <a:pPr defTabSz="412750">
              <a:defRPr spc="0">
                <a:solidFill>
                  <a:srgbClr val="000000"/>
                </a:solidFill>
              </a:defRPr>
            </a:pPr>
            <a:r>
              <a:rPr lang="fr-CA" sz="2000" dirty="0">
                <a:latin typeface="+mj-lt"/>
              </a:rPr>
              <a:t>P</a:t>
            </a:r>
            <a:r>
              <a:rPr lang="fr-CA" sz="2000" dirty="0" smtClean="0">
                <a:latin typeface="+mj-lt"/>
              </a:rPr>
              <a:t>artenariat favorisant </a:t>
            </a:r>
            <a:r>
              <a:rPr lang="fr-CA" sz="2000" dirty="0">
                <a:latin typeface="+mj-lt"/>
              </a:rPr>
              <a:t>la culture de proximité et </a:t>
            </a:r>
            <a:r>
              <a:rPr lang="fr-CA" sz="2000" dirty="0" smtClean="0">
                <a:latin typeface="+mj-lt"/>
              </a:rPr>
              <a:t>stimulant </a:t>
            </a:r>
            <a:r>
              <a:rPr lang="fr-CA" sz="2000" dirty="0">
                <a:latin typeface="+mj-lt"/>
              </a:rPr>
              <a:t>la vitalité de notre ville par une programmation diversifiée et accessible à tous les publics. </a:t>
            </a:r>
            <a:endParaRPr lang="fr-CA" sz="2800" kern="0" spc="0" dirty="0">
              <a:solidFill>
                <a:srgbClr val="000000"/>
              </a:solidFill>
              <a:latin typeface="+mj-lt"/>
              <a:cs typeface="Helvetica"/>
              <a:sym typeface="Helvetica"/>
            </a:endParaRPr>
          </a:p>
        </p:txBody>
      </p:sp>
      <p:sp>
        <p:nvSpPr>
          <p:cNvPr id="19" name="Shape 205"/>
          <p:cNvSpPr txBox="1">
            <a:spLocks/>
          </p:cNvSpPr>
          <p:nvPr>
            <p:custDataLst>
              <p:tags r:id="rId6"/>
            </p:custDataLst>
          </p:nvPr>
        </p:nvSpPr>
        <p:spPr>
          <a:xfrm>
            <a:off x="638353" y="1184359"/>
            <a:ext cx="6822452" cy="5664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lstStyle>
            <a:lvl1pPr defTabSz="825500">
              <a:defRPr sz="1800" spc="53">
                <a:solidFill>
                  <a:srgbClr val="504E4E"/>
                </a:solidFill>
              </a:defRPr>
            </a:lvl1pPr>
          </a:lstStyle>
          <a:p>
            <a:pPr defTabSz="412750">
              <a:defRPr spc="0">
                <a:solidFill>
                  <a:srgbClr val="000000"/>
                </a:solidFill>
              </a:defRPr>
            </a:pPr>
            <a:r>
              <a:rPr lang="fr-CA" sz="2400" spc="0" dirty="0" smtClean="0">
                <a:solidFill>
                  <a:srgbClr val="000000"/>
                </a:solidFill>
                <a:latin typeface="Calibri Light" panose="020F0302020204030204" pitchFamily="34" charset="0"/>
                <a:cs typeface="Helvetica"/>
              </a:rPr>
              <a:t>MAISON DES ENFANTS MARIE-ROSE</a:t>
            </a:r>
            <a:endParaRPr lang="fr-CA" sz="2400" kern="0" spc="0" dirty="0">
              <a:solidFill>
                <a:srgbClr val="000000"/>
              </a:solidFill>
              <a:latin typeface="Calibri Light" panose="020F0302020204030204" pitchFamily="34" charset="0"/>
              <a:cs typeface="Helvetica"/>
              <a:sym typeface="Helvetica"/>
            </a:endParaRPr>
          </a:p>
        </p:txBody>
      </p:sp>
      <p:sp>
        <p:nvSpPr>
          <p:cNvPr id="4" name="Rectangle 3"/>
          <p:cNvSpPr/>
          <p:nvPr/>
        </p:nvSpPr>
        <p:spPr>
          <a:xfrm>
            <a:off x="566057" y="5478921"/>
            <a:ext cx="6651172" cy="707886"/>
          </a:xfrm>
          <a:prstGeom prst="rect">
            <a:avLst/>
          </a:prstGeom>
        </p:spPr>
        <p:txBody>
          <a:bodyPr wrap="square">
            <a:spAutoFit/>
          </a:bodyPr>
          <a:lstStyle/>
          <a:p>
            <a:pPr defTabSz="412750">
              <a:defRPr spc="0">
                <a:solidFill>
                  <a:srgbClr val="000000"/>
                </a:solidFill>
              </a:defRPr>
            </a:pPr>
            <a:r>
              <a:rPr lang="fr-CA" sz="2000" dirty="0">
                <a:latin typeface="+mj-lt"/>
              </a:rPr>
              <a:t>Importance de démocratiser la culture, principalement auprès des enfants, mais également pour toute la </a:t>
            </a:r>
            <a:r>
              <a:rPr lang="fr-CA" sz="2000" dirty="0" smtClean="0">
                <a:latin typeface="+mj-lt"/>
              </a:rPr>
              <a:t>population.</a:t>
            </a:r>
            <a:endParaRPr lang="fr-CA" sz="2800" kern="0" dirty="0">
              <a:solidFill>
                <a:srgbClr val="000000"/>
              </a:solidFill>
              <a:latin typeface="+mj-lt"/>
              <a:cs typeface="Helvetica"/>
              <a:sym typeface="Helvetica"/>
            </a:endParaRPr>
          </a:p>
        </p:txBody>
      </p:sp>
      <p:pic>
        <p:nvPicPr>
          <p:cNvPr id="20" name="Imag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Tree>
    <p:extLst>
      <p:ext uri="{BB962C8B-B14F-4D97-AF65-F5344CB8AC3E}">
        <p14:creationId xmlns:p14="http://schemas.microsoft.com/office/powerpoint/2010/main" val="2000269852"/>
      </p:ext>
    </p:extLst>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40263"/>
            <a:ext cx="12192000" cy="4217737"/>
          </a:xfrm>
          <a:prstGeom prst="rect">
            <a:avLst/>
          </a:prstGeom>
        </p:spPr>
      </p:pic>
      <p:sp>
        <p:nvSpPr>
          <p:cNvPr id="12" name="Rectangle 11"/>
          <p:cNvSpPr/>
          <p:nvPr/>
        </p:nvSpPr>
        <p:spPr>
          <a:xfrm>
            <a:off x="6836229" y="1709057"/>
            <a:ext cx="4887686" cy="4212771"/>
          </a:xfrm>
          <a:prstGeom prst="rect">
            <a:avLst/>
          </a:prstGeom>
          <a:solidFill>
            <a:srgbClr val="92D050"/>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9" name="Shape 204"/>
          <p:cNvSpPr txBox="1">
            <a:spLocks/>
          </p:cNvSpPr>
          <p:nvPr>
            <p:custDataLst>
              <p:tags r:id="rId1"/>
            </p:custDataLst>
          </p:nvPr>
        </p:nvSpPr>
        <p:spPr>
          <a:xfrm>
            <a:off x="7663542" y="2665485"/>
            <a:ext cx="3138675" cy="190487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gn="ctr">
              <a:lnSpc>
                <a:spcPct val="100000"/>
              </a:lnSpc>
              <a:defRPr sz="1800" spc="0">
                <a:solidFill>
                  <a:srgbClr val="000000"/>
                </a:solidFill>
              </a:defRPr>
            </a:pPr>
            <a:r>
              <a:rPr lang="fr-CA" sz="2000" dirty="0" smtClean="0">
                <a:latin typeface="+mj-lt"/>
              </a:rPr>
              <a:t>Installations du musée dorénavant </a:t>
            </a:r>
            <a:r>
              <a:rPr lang="fr-CA" sz="2000" dirty="0">
                <a:latin typeface="+mj-lt"/>
              </a:rPr>
              <a:t>accessibles gratuitement aux citoyens de </a:t>
            </a:r>
            <a:r>
              <a:rPr lang="fr-CA" sz="2000" dirty="0" smtClean="0">
                <a:latin typeface="+mj-lt"/>
              </a:rPr>
              <a:t>Beauharnois</a:t>
            </a:r>
          </a:p>
          <a:p>
            <a:pPr algn="ctr">
              <a:lnSpc>
                <a:spcPct val="100000"/>
              </a:lnSpc>
              <a:defRPr sz="1800" spc="0">
                <a:solidFill>
                  <a:srgbClr val="000000"/>
                </a:solidFill>
              </a:defRPr>
            </a:pPr>
            <a:endParaRPr lang="fr-CA" sz="2400" spc="0" dirty="0">
              <a:solidFill>
                <a:srgbClr val="000000"/>
              </a:solidFill>
              <a:latin typeface="+mj-lt"/>
            </a:endParaRPr>
          </a:p>
          <a:p>
            <a:pPr algn="ctr">
              <a:lnSpc>
                <a:spcPct val="100000"/>
              </a:lnSpc>
              <a:defRPr sz="1800" spc="0">
                <a:solidFill>
                  <a:srgbClr val="000000"/>
                </a:solidFill>
              </a:defRPr>
            </a:pPr>
            <a:r>
              <a:rPr lang="fr-CA" sz="2000" dirty="0" smtClean="0">
                <a:latin typeface="+mj-lt"/>
              </a:rPr>
              <a:t>Nouveauté offrant la </a:t>
            </a:r>
            <a:r>
              <a:rPr lang="fr-CA" sz="2000" dirty="0">
                <a:latin typeface="+mj-lt"/>
              </a:rPr>
              <a:t>chance aux résidents de découvrir un lieu historique rempli de </a:t>
            </a:r>
            <a:r>
              <a:rPr lang="fr-CA" sz="2000" dirty="0" smtClean="0">
                <a:latin typeface="+mj-lt"/>
              </a:rPr>
              <a:t>richesse</a:t>
            </a:r>
            <a:endParaRPr lang="fr-CA" sz="3600" spc="0" dirty="0">
              <a:solidFill>
                <a:srgbClr val="000000"/>
              </a:solidFill>
              <a:latin typeface="+mj-lt"/>
            </a:endParaRPr>
          </a:p>
        </p:txBody>
      </p:sp>
      <p:sp>
        <p:nvSpPr>
          <p:cNvPr id="8" name="Shape 204"/>
          <p:cNvSpPr txBox="1">
            <a:spLocks/>
          </p:cNvSpPr>
          <p:nvPr>
            <p:custDataLst>
              <p:tags r:id="rId2"/>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SOUTIEN AUX ORGANISMES ET ENTENTES BONIFIÉES</a:t>
            </a:r>
            <a:endParaRPr lang="fr-CA" sz="3200" b="1" spc="0" dirty="0">
              <a:solidFill>
                <a:srgbClr val="000000"/>
              </a:solidFill>
              <a:latin typeface="Calibri Light" pitchFamily="34" charset="0"/>
            </a:endParaRPr>
          </a:p>
        </p:txBody>
      </p:sp>
      <p:sp>
        <p:nvSpPr>
          <p:cNvPr id="10" name="Shape 205"/>
          <p:cNvSpPr txBox="1">
            <a:spLocks/>
          </p:cNvSpPr>
          <p:nvPr>
            <p:custDataLst>
              <p:tags r:id="rId3"/>
            </p:custDataLst>
          </p:nvPr>
        </p:nvSpPr>
        <p:spPr>
          <a:xfrm>
            <a:off x="638353" y="1184359"/>
            <a:ext cx="6822452" cy="5664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lstStyle>
            <a:lvl1pPr defTabSz="825500">
              <a:defRPr sz="1800" spc="53">
                <a:solidFill>
                  <a:srgbClr val="504E4E"/>
                </a:solidFill>
              </a:defRPr>
            </a:lvl1pPr>
          </a:lstStyle>
          <a:p>
            <a:pPr defTabSz="412750">
              <a:defRPr spc="0">
                <a:solidFill>
                  <a:srgbClr val="000000"/>
                </a:solidFill>
              </a:defRPr>
            </a:pPr>
            <a:r>
              <a:rPr lang="fr-CA" sz="2400" spc="0" dirty="0" smtClean="0">
                <a:solidFill>
                  <a:srgbClr val="000000"/>
                </a:solidFill>
                <a:latin typeface="Calibri Light" panose="020F0302020204030204" pitchFamily="34" charset="0"/>
                <a:cs typeface="Helvetica"/>
              </a:rPr>
              <a:t>MUSÉE ARCHÉOLOGIQUE DE LA POINTE-DU-BUISSON</a:t>
            </a:r>
            <a:endParaRPr lang="fr-CA" sz="2400" kern="0" spc="0" dirty="0">
              <a:solidFill>
                <a:srgbClr val="000000"/>
              </a:solidFill>
              <a:latin typeface="Calibri Light" panose="020F0302020204030204" pitchFamily="34" charset="0"/>
              <a:cs typeface="Helvetica"/>
              <a:sym typeface="Helvetica"/>
            </a:endParaRPr>
          </a:p>
        </p:txBody>
      </p:sp>
      <p:sp>
        <p:nvSpPr>
          <p:cNvPr id="15" name="Shape 1636"/>
          <p:cNvSpPr/>
          <p:nvPr/>
        </p:nvSpPr>
        <p:spPr>
          <a:xfrm>
            <a:off x="8954683" y="1948543"/>
            <a:ext cx="548545" cy="50845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tx1"/>
          </a:solidFill>
          <a:ln w="12700">
            <a:miter lim="400000"/>
          </a:ln>
        </p:spPr>
        <p:txBody>
          <a:bodyPr lIns="0" tIns="0" rIns="0" bIns="0" anchor="ctr"/>
          <a:lstStyle/>
          <a:p>
            <a:pPr lvl="0" algn="ctr" defTabSz="457200">
              <a:defRPr sz="3000" cap="none"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Tree>
    <p:extLst>
      <p:ext uri="{BB962C8B-B14F-4D97-AF65-F5344CB8AC3E}">
        <p14:creationId xmlns:p14="http://schemas.microsoft.com/office/powerpoint/2010/main" val="24334016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SOUTIEN AUX ORGANISMES ET ENTENTES BONIFIÉES</a:t>
            </a:r>
            <a:endParaRPr lang="fr-CA" sz="3200" b="1" spc="0" dirty="0">
              <a:solidFill>
                <a:srgbClr val="000000"/>
              </a:solidFill>
              <a:latin typeface="Calibri Light" pitchFamily="34" charset="0"/>
            </a:endParaRPr>
          </a:p>
        </p:txBody>
      </p:sp>
      <p:sp>
        <p:nvSpPr>
          <p:cNvPr id="14" name="Shape 205"/>
          <p:cNvSpPr txBox="1">
            <a:spLocks/>
          </p:cNvSpPr>
          <p:nvPr>
            <p:custDataLst>
              <p:tags r:id="rId2"/>
            </p:custDataLst>
          </p:nvPr>
        </p:nvSpPr>
        <p:spPr>
          <a:xfrm>
            <a:off x="638353" y="1184359"/>
            <a:ext cx="6822452" cy="5664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lstStyle>
            <a:lvl1pPr defTabSz="825500">
              <a:defRPr sz="1800" spc="53">
                <a:solidFill>
                  <a:srgbClr val="504E4E"/>
                </a:solidFill>
              </a:defRPr>
            </a:lvl1pPr>
          </a:lstStyle>
          <a:p>
            <a:pPr defTabSz="412750">
              <a:defRPr spc="0">
                <a:solidFill>
                  <a:srgbClr val="000000"/>
                </a:solidFill>
              </a:defRPr>
            </a:pPr>
            <a:r>
              <a:rPr lang="fr-CA" sz="2400" spc="0" dirty="0" smtClean="0">
                <a:solidFill>
                  <a:srgbClr val="000000"/>
                </a:solidFill>
                <a:latin typeface="Calibri Light" panose="020F0302020204030204" pitchFamily="34" charset="0"/>
                <a:cs typeface="Helvetica"/>
              </a:rPr>
              <a:t>BOIS ROBERT</a:t>
            </a:r>
            <a:endParaRPr lang="fr-CA" sz="2400" kern="0" spc="0" dirty="0">
              <a:solidFill>
                <a:srgbClr val="000000"/>
              </a:solidFill>
              <a:latin typeface="Calibri Light" panose="020F0302020204030204" pitchFamily="34" charset="0"/>
              <a:cs typeface="Helvetica"/>
              <a:sym typeface="Helvetica"/>
            </a:endParaRPr>
          </a:p>
        </p:txBody>
      </p:sp>
      <p:pic>
        <p:nvPicPr>
          <p:cNvPr id="2" name="Picture 2" descr="Bois Robert | Ville de Beauharno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6971" y="1491343"/>
            <a:ext cx="3888497" cy="4305122"/>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205"/>
          <p:cNvSpPr txBox="1">
            <a:spLocks/>
          </p:cNvSpPr>
          <p:nvPr>
            <p:custDataLst>
              <p:tags r:id="rId3"/>
            </p:custDataLst>
          </p:nvPr>
        </p:nvSpPr>
        <p:spPr>
          <a:xfrm>
            <a:off x="812814" y="2096940"/>
            <a:ext cx="6295557" cy="36833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tx1"/>
                </a:solidFill>
                <a:latin typeface="Calibri Light" pitchFamily="34" charset="0"/>
                <a:cs typeface="Helvetica"/>
              </a:rPr>
              <a:t>Création d’un organisme ayant pour mission et mandat </a:t>
            </a:r>
            <a:r>
              <a:rPr lang="fr-CA" spc="0" dirty="0">
                <a:solidFill>
                  <a:srgbClr val="000000"/>
                </a:solidFill>
              </a:rPr>
              <a:t> </a:t>
            </a:r>
            <a:r>
              <a:rPr lang="fr-CA" sz="2400" spc="0" dirty="0" smtClean="0">
                <a:solidFill>
                  <a:srgbClr val="000000"/>
                </a:solidFill>
                <a:latin typeface="+mj-lt"/>
              </a:rPr>
              <a:t>de v</a:t>
            </a:r>
            <a:r>
              <a:rPr lang="fr-CA" sz="2400" dirty="0" smtClean="0">
                <a:latin typeface="+mj-lt"/>
              </a:rPr>
              <a:t>eiller </a:t>
            </a:r>
            <a:r>
              <a:rPr lang="fr-CA" sz="2400" dirty="0">
                <a:latin typeface="+mj-lt"/>
              </a:rPr>
              <a:t>à la protection, à la préservation et à l'entretien du bois Robert à Beauharnois</a:t>
            </a:r>
            <a:r>
              <a:rPr lang="fr-CA" sz="2400" dirty="0" smtClean="0">
                <a:latin typeface="+mj-lt"/>
              </a:rPr>
              <a:t>.</a:t>
            </a:r>
          </a:p>
          <a:p>
            <a:pPr>
              <a:lnSpc>
                <a:spcPct val="100000"/>
              </a:lnSpc>
              <a:tabLst>
                <a:tab pos="1250950" algn="l"/>
              </a:tabLst>
              <a:defRPr spc="0">
                <a:solidFill>
                  <a:srgbClr val="000000"/>
                </a:solidFill>
              </a:defRPr>
            </a:pPr>
            <a:endParaRPr lang="fr-CA" sz="2400" dirty="0" smtClean="0">
              <a:latin typeface="+mj-lt"/>
            </a:endParaRPr>
          </a:p>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400" spc="0" dirty="0" smtClean="0">
                <a:solidFill>
                  <a:schemeClr val="tx1"/>
                </a:solidFill>
                <a:latin typeface="+mj-lt"/>
                <a:cs typeface="Helvetica"/>
              </a:rPr>
              <a:t>Soutien pour stimuler la recherche ainsi que la mise en valeur de ce lieu précieux.</a:t>
            </a:r>
            <a:endParaRPr lang="fr-CA" sz="3200" spc="0" dirty="0" smtClean="0">
              <a:solidFill>
                <a:schemeClr val="tx1"/>
              </a:solidFill>
              <a:latin typeface="+mj-lt"/>
              <a:cs typeface="Helvetica"/>
            </a:endParaRPr>
          </a:p>
          <a:p>
            <a:pPr>
              <a:lnSpc>
                <a:spcPct val="100000"/>
              </a:lnSpc>
              <a:tabLst>
                <a:tab pos="1250950" algn="l"/>
              </a:tabLst>
              <a:defRPr spc="0">
                <a:solidFill>
                  <a:srgbClr val="000000"/>
                </a:solidFill>
              </a:defRPr>
            </a:pPr>
            <a:r>
              <a:rPr lang="fr-CA" sz="3200" spc="0" dirty="0" smtClean="0">
                <a:solidFill>
                  <a:schemeClr val="bg1"/>
                </a:solidFill>
                <a:latin typeface="+mj-lt"/>
                <a:cs typeface="Helvetica"/>
              </a:rPr>
              <a:t>d’équipe </a:t>
            </a:r>
            <a:endParaRPr lang="fr-CA" sz="3200" spc="0" dirty="0">
              <a:solidFill>
                <a:schemeClr val="bg1"/>
              </a:solidFill>
              <a:latin typeface="+mj-lt"/>
              <a:cs typeface="Helvetica"/>
            </a:endParaRPr>
          </a:p>
          <a:p>
            <a:pPr marL="342900" indent="-342900">
              <a:lnSpc>
                <a:spcPct val="100000"/>
              </a:lnSpc>
              <a:buFont typeface="Wingdings" panose="05000000000000000000" pitchFamily="2" charset="2"/>
              <a:buChar char="Ø"/>
              <a:defRPr spc="0">
                <a:solidFill>
                  <a:srgbClr val="000000"/>
                </a:solidFill>
              </a:defRPr>
            </a:pPr>
            <a:endParaRPr lang="fr-CA" sz="2200" spc="0" dirty="0">
              <a:solidFill>
                <a:srgbClr val="000000"/>
              </a:solidFill>
              <a:latin typeface="Calibri Light" pitchFamily="34" charset="0"/>
              <a:cs typeface="Helvetica"/>
            </a:endParaRP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7" name="Rectangle 16"/>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18" name="Connecteur droit 17"/>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8040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371" y="3911475"/>
            <a:ext cx="12442371" cy="3503374"/>
          </a:xfrm>
          <a:prstGeom prst="rect">
            <a:avLst/>
          </a:prstGeom>
        </p:spPr>
      </p:pic>
      <p:sp>
        <p:nvSpPr>
          <p:cNvPr id="5" name="Rectangle 4"/>
          <p:cNvSpPr/>
          <p:nvPr/>
        </p:nvSpPr>
        <p:spPr>
          <a:xfrm>
            <a:off x="0" y="0"/>
            <a:ext cx="12192000" cy="6859041"/>
          </a:xfrm>
          <a:prstGeom prst="rect">
            <a:avLst/>
          </a:prstGeom>
          <a:ln w="12700">
            <a:miter lim="400000"/>
          </a:ln>
          <a:extLst>
            <a:ext uri="{C572A759-6A51-4108-AA02-DFA0A04FC94B}">
              <ma14:wrappingTextBoxFlag xmlns:ma14="http://schemas.microsoft.com/office/mac/drawingml/2011/main" xmlns="" val="1"/>
            </a:ext>
          </a:extLst>
        </p:spPr>
        <p:txBody>
          <a:bodyPr lIns="0" tIns="0" rIns="0" bIns="0" rtlCol="0" anchor="ctr"/>
          <a:lstStyle/>
          <a:p>
            <a:pPr marL="55880"/>
            <a:endParaRPr lang="fr-CA" dirty="0">
              <a:solidFill>
                <a:srgbClr val="000000"/>
              </a:solidFill>
              <a:latin typeface="Calibri Light" pitchFamily="34" charset="0"/>
            </a:endParaRPr>
          </a:p>
        </p:txBody>
      </p:sp>
      <p:sp>
        <p:nvSpPr>
          <p:cNvPr id="12"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FAMILLE, ENFANTS ET ORGANISMES</a:t>
            </a:r>
            <a:endParaRPr lang="fr-CA" sz="3200" b="1" spc="0" dirty="0">
              <a:solidFill>
                <a:srgbClr val="000000"/>
              </a:solidFill>
              <a:latin typeface="Calibri Light" pitchFamily="34" charset="0"/>
            </a:endParaRPr>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1504" y="6365902"/>
            <a:ext cx="1038824" cy="337041"/>
          </a:xfrm>
          <a:prstGeom prst="rect">
            <a:avLst/>
          </a:prstGeom>
        </p:spPr>
      </p:pic>
      <p:sp>
        <p:nvSpPr>
          <p:cNvPr id="15" name="Rectangle 14"/>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16" name="Connecteur droit 15"/>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sp>
        <p:nvSpPr>
          <p:cNvPr id="17" name="Shape 205"/>
          <p:cNvSpPr txBox="1">
            <a:spLocks/>
          </p:cNvSpPr>
          <p:nvPr>
            <p:custDataLst>
              <p:tags r:id="rId2"/>
            </p:custDataLst>
          </p:nvPr>
        </p:nvSpPr>
        <p:spPr>
          <a:xfrm>
            <a:off x="638644" y="1759481"/>
            <a:ext cx="6230241" cy="20710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000" spc="0" dirty="0" smtClean="0">
                <a:solidFill>
                  <a:schemeClr val="tx1"/>
                </a:solidFill>
                <a:latin typeface="Calibri Light" pitchFamily="34" charset="0"/>
                <a:cs typeface="Helvetica"/>
              </a:rPr>
              <a:t>Mandat de mise à jour de la politique de la famille et des ainés de la Ville – en cours</a:t>
            </a:r>
          </a:p>
          <a:p>
            <a:pPr>
              <a:lnSpc>
                <a:spcPct val="100000"/>
              </a:lnSpc>
              <a:tabLst>
                <a:tab pos="1250950" algn="l"/>
              </a:tabLst>
              <a:defRPr spc="0">
                <a:solidFill>
                  <a:srgbClr val="000000"/>
                </a:solidFill>
              </a:defRPr>
            </a:pPr>
            <a:endParaRPr lang="fr-CA" sz="2000" spc="0" dirty="0" smtClean="0">
              <a:solidFill>
                <a:schemeClr val="tx1"/>
              </a:solidFill>
              <a:latin typeface="Calibri Light" pitchFamily="34" charset="0"/>
              <a:cs typeface="Helvetica"/>
            </a:endParaRPr>
          </a:p>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000" spc="0" dirty="0" smtClean="0">
                <a:solidFill>
                  <a:schemeClr val="tx1"/>
                </a:solidFill>
                <a:latin typeface="Calibri Light" pitchFamily="34" charset="0"/>
                <a:cs typeface="Helvetica"/>
              </a:rPr>
              <a:t>Adoption de la charte municipale pour le droit des enfants</a:t>
            </a:r>
          </a:p>
          <a:p>
            <a:pPr>
              <a:lnSpc>
                <a:spcPct val="100000"/>
              </a:lnSpc>
              <a:tabLst>
                <a:tab pos="1250950" algn="l"/>
              </a:tabLst>
              <a:defRPr spc="0">
                <a:solidFill>
                  <a:srgbClr val="000000"/>
                </a:solidFill>
              </a:defRPr>
            </a:pPr>
            <a:endParaRPr lang="fr-CA" sz="2000" spc="0" dirty="0" smtClean="0">
              <a:solidFill>
                <a:schemeClr val="tx1"/>
              </a:solidFill>
              <a:latin typeface="Calibri Light" pitchFamily="34" charset="0"/>
              <a:cs typeface="Helvetica"/>
            </a:endParaRPr>
          </a:p>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000" spc="0" dirty="0" smtClean="0">
                <a:solidFill>
                  <a:schemeClr val="tx1"/>
                </a:solidFill>
                <a:latin typeface="Calibri Light" pitchFamily="34" charset="0"/>
                <a:cs typeface="Helvetica"/>
              </a:rPr>
              <a:t>Gratuité aux organismes pour la location des locaux de la Ville</a:t>
            </a:r>
          </a:p>
          <a:p>
            <a:pPr marL="342900" indent="-342900">
              <a:lnSpc>
                <a:spcPct val="100000"/>
              </a:lnSpc>
              <a:buFont typeface="Wingdings" panose="05000000000000000000" pitchFamily="2" charset="2"/>
              <a:buChar char="Ø"/>
              <a:defRPr spc="0">
                <a:solidFill>
                  <a:srgbClr val="000000"/>
                </a:solidFill>
              </a:defRPr>
            </a:pPr>
            <a:endParaRPr lang="fr-CA" sz="2200" spc="0" dirty="0">
              <a:solidFill>
                <a:srgbClr val="000000"/>
              </a:solidFill>
              <a:latin typeface="Calibri Light" pitchFamily="34" charset="0"/>
              <a:cs typeface="Helvetica"/>
            </a:endParaRPr>
          </a:p>
        </p:txBody>
      </p:sp>
      <p:pic>
        <p:nvPicPr>
          <p:cNvPr id="2" name="Image 1"/>
          <p:cNvPicPr>
            <a:picLocks noChangeAspect="1"/>
          </p:cNvPicPr>
          <p:nvPr/>
        </p:nvPicPr>
        <p:blipFill>
          <a:blip r:embed="rId7"/>
          <a:stretch>
            <a:fillRect/>
          </a:stretch>
        </p:blipFill>
        <p:spPr>
          <a:xfrm>
            <a:off x="7449910" y="1300719"/>
            <a:ext cx="3882117" cy="2582076"/>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4032844301"/>
      </p:ext>
    </p:extLst>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828800"/>
            <a:ext cx="12192000" cy="4125686"/>
          </a:xfrm>
          <a:prstGeom prst="rect">
            <a:avLst/>
          </a:prstGeom>
          <a:solidFill>
            <a:srgbClr val="E51032"/>
          </a:solidFill>
          <a:ln w="12700">
            <a:miter lim="400000"/>
          </a:ln>
          <a:extLst>
            <a:ext uri="{C572A759-6A51-4108-AA02-DFA0A04FC94B}">
              <ma14:wrappingTextBoxFlag xmlns:ma14="http://schemas.microsoft.com/office/mac/drawingml/2011/main" xmlns="" val="1"/>
            </a:ext>
          </a:extLst>
        </p:spPr>
        <p:txBody>
          <a:bodyPr lIns="0" tIns="0" rIns="0" bIns="0" rtlCol="0" anchor="ctr"/>
          <a:lstStyle/>
          <a:p>
            <a:pPr marL="111760" algn="l">
              <a:spcAft>
                <a:spcPts val="0"/>
              </a:spcAft>
            </a:pPr>
            <a:endParaRPr lang="fr-CA" sz="3600" dirty="0" smtClean="0">
              <a:solidFill>
                <a:srgbClr val="000000"/>
              </a:solidFill>
              <a:latin typeface="Calibri Light" pitchFamily="34" charset="0"/>
            </a:endParaRPr>
          </a:p>
        </p:txBody>
      </p:sp>
      <p:sp>
        <p:nvSpPr>
          <p:cNvPr id="5" name="Shape 204"/>
          <p:cNvSpPr txBox="1">
            <a:spLocks/>
          </p:cNvSpPr>
          <p:nvPr>
            <p:custDataLst>
              <p:tags r:id="rId1"/>
            </p:custDataLst>
          </p:nvPr>
        </p:nvSpPr>
        <p:spPr>
          <a:xfrm>
            <a:off x="616582" y="697734"/>
            <a:ext cx="10674880" cy="540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defTabSz="825500">
              <a:lnSpc>
                <a:spcPct val="70000"/>
              </a:lnSpc>
              <a:defRPr sz="7500" spc="-525">
                <a:solidFill>
                  <a:srgbClr val="24262C"/>
                </a:solidFill>
                <a:latin typeface="+mn-lt"/>
                <a:ea typeface="+mn-ea"/>
                <a:cs typeface="+mn-cs"/>
                <a:sym typeface="Helvetica"/>
              </a:defRPr>
            </a:lvl1pPr>
            <a:lvl2pPr indent="228600" algn="ctr" defTabSz="825500">
              <a:lnSpc>
                <a:spcPct val="70000"/>
              </a:lnSpc>
              <a:defRPr sz="8000" spc="-639">
                <a:solidFill>
                  <a:srgbClr val="FEFDFD"/>
                </a:solidFill>
                <a:latin typeface="+mn-lt"/>
                <a:ea typeface="+mn-ea"/>
                <a:cs typeface="+mn-cs"/>
                <a:sym typeface="Helvetica"/>
              </a:defRPr>
            </a:lvl2pPr>
            <a:lvl3pPr indent="457200" algn="ctr" defTabSz="825500">
              <a:lnSpc>
                <a:spcPct val="70000"/>
              </a:lnSpc>
              <a:defRPr sz="8000" spc="-639">
                <a:solidFill>
                  <a:srgbClr val="FEFDFD"/>
                </a:solidFill>
                <a:latin typeface="+mn-lt"/>
                <a:ea typeface="+mn-ea"/>
                <a:cs typeface="+mn-cs"/>
                <a:sym typeface="Helvetica"/>
              </a:defRPr>
            </a:lvl3pPr>
            <a:lvl4pPr indent="685800" algn="ctr" defTabSz="825500">
              <a:lnSpc>
                <a:spcPct val="70000"/>
              </a:lnSpc>
              <a:defRPr sz="8000" spc="-639">
                <a:solidFill>
                  <a:srgbClr val="FEFDFD"/>
                </a:solidFill>
                <a:latin typeface="+mn-lt"/>
                <a:ea typeface="+mn-ea"/>
                <a:cs typeface="+mn-cs"/>
                <a:sym typeface="Helvetica"/>
              </a:defRPr>
            </a:lvl4pPr>
            <a:lvl5pPr indent="914400" algn="ctr" defTabSz="825500">
              <a:lnSpc>
                <a:spcPct val="70000"/>
              </a:lnSpc>
              <a:defRPr sz="8000" spc="-639">
                <a:solidFill>
                  <a:srgbClr val="FEFDFD"/>
                </a:solidFill>
                <a:latin typeface="+mn-lt"/>
                <a:ea typeface="+mn-ea"/>
                <a:cs typeface="+mn-cs"/>
                <a:sym typeface="Helvetica"/>
              </a:defRPr>
            </a:lvl5pPr>
            <a:lvl6pPr indent="1143000" algn="ctr" defTabSz="825500">
              <a:lnSpc>
                <a:spcPct val="70000"/>
              </a:lnSpc>
              <a:defRPr sz="8000" spc="-639">
                <a:solidFill>
                  <a:srgbClr val="FEFDFD"/>
                </a:solidFill>
                <a:latin typeface="+mn-lt"/>
                <a:ea typeface="+mn-ea"/>
                <a:cs typeface="+mn-cs"/>
                <a:sym typeface="Helvetica"/>
              </a:defRPr>
            </a:lvl6pPr>
            <a:lvl7pPr indent="1371600" algn="ctr" defTabSz="825500">
              <a:lnSpc>
                <a:spcPct val="70000"/>
              </a:lnSpc>
              <a:defRPr sz="8000" spc="-639">
                <a:solidFill>
                  <a:srgbClr val="FEFDFD"/>
                </a:solidFill>
                <a:latin typeface="+mn-lt"/>
                <a:ea typeface="+mn-ea"/>
                <a:cs typeface="+mn-cs"/>
                <a:sym typeface="Helvetica"/>
              </a:defRPr>
            </a:lvl7pPr>
            <a:lvl8pPr indent="1600200" algn="ctr" defTabSz="825500">
              <a:lnSpc>
                <a:spcPct val="70000"/>
              </a:lnSpc>
              <a:defRPr sz="8000" spc="-639">
                <a:solidFill>
                  <a:srgbClr val="FEFDFD"/>
                </a:solidFill>
                <a:latin typeface="+mn-lt"/>
                <a:ea typeface="+mn-ea"/>
                <a:cs typeface="+mn-cs"/>
                <a:sym typeface="Helvetica"/>
              </a:defRPr>
            </a:lvl8pPr>
            <a:lvl9pPr indent="1828800" algn="ctr" defTabSz="825500">
              <a:lnSpc>
                <a:spcPct val="70000"/>
              </a:lnSpc>
              <a:defRPr sz="8000" spc="-639">
                <a:solidFill>
                  <a:srgbClr val="FEFDFD"/>
                </a:solidFill>
                <a:latin typeface="+mn-lt"/>
                <a:ea typeface="+mn-ea"/>
                <a:cs typeface="+mn-cs"/>
                <a:sym typeface="Helvetica"/>
              </a:defRPr>
            </a:lvl9pPr>
          </a:lstStyle>
          <a:p>
            <a:pPr>
              <a:lnSpc>
                <a:spcPct val="100000"/>
              </a:lnSpc>
              <a:spcAft>
                <a:spcPts val="300"/>
              </a:spcAft>
              <a:defRPr sz="1800" spc="0">
                <a:solidFill>
                  <a:srgbClr val="000000"/>
                </a:solidFill>
              </a:defRPr>
            </a:pPr>
            <a:r>
              <a:rPr lang="fr-CA" sz="3200" b="1" spc="0" dirty="0" smtClean="0">
                <a:solidFill>
                  <a:srgbClr val="000000"/>
                </a:solidFill>
                <a:latin typeface="Calibri Light" pitchFamily="34" charset="0"/>
              </a:rPr>
              <a:t>PROGRAMMATION ESTIVALE VARIÉE ET DE QUALITÉ</a:t>
            </a:r>
            <a:endParaRPr lang="fr-CA" sz="3200" b="1" spc="0" dirty="0">
              <a:solidFill>
                <a:srgbClr val="000000"/>
              </a:solidFill>
              <a:latin typeface="Calibri Light" pitchFamily="34" charset="0"/>
            </a:endParaRPr>
          </a:p>
        </p:txBody>
      </p:sp>
      <p:sp>
        <p:nvSpPr>
          <p:cNvPr id="7" name="Shape 205"/>
          <p:cNvSpPr txBox="1">
            <a:spLocks/>
          </p:cNvSpPr>
          <p:nvPr>
            <p:custDataLst>
              <p:tags r:id="rId2"/>
            </p:custDataLst>
          </p:nvPr>
        </p:nvSpPr>
        <p:spPr>
          <a:xfrm>
            <a:off x="671299" y="1763486"/>
            <a:ext cx="7384129" cy="478971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825500">
              <a:lnSpc>
                <a:spcPct val="150000"/>
              </a:lnSpc>
              <a:defRPr sz="1800" spc="53">
                <a:solidFill>
                  <a:srgbClr val="504E4E"/>
                </a:solidFill>
                <a:latin typeface="+mn-lt"/>
                <a:ea typeface="+mn-ea"/>
                <a:cs typeface="+mn-cs"/>
                <a:sym typeface="Helvetica"/>
              </a:defRPr>
            </a:lvl1pPr>
            <a:lvl2pPr indent="228600" defTabSz="762000">
              <a:lnSpc>
                <a:spcPct val="150000"/>
              </a:lnSpc>
              <a:defRPr sz="2500" spc="250">
                <a:solidFill>
                  <a:srgbClr val="FEFDFD"/>
                </a:solidFill>
                <a:latin typeface="+mn-lt"/>
                <a:ea typeface="+mn-ea"/>
                <a:cs typeface="+mn-cs"/>
                <a:sym typeface="Helvetica"/>
              </a:defRPr>
            </a:lvl2pPr>
            <a:lvl3pPr indent="457200" defTabSz="762000">
              <a:lnSpc>
                <a:spcPct val="150000"/>
              </a:lnSpc>
              <a:defRPr sz="2500" spc="250">
                <a:solidFill>
                  <a:srgbClr val="FEFDFD"/>
                </a:solidFill>
                <a:latin typeface="+mn-lt"/>
                <a:ea typeface="+mn-ea"/>
                <a:cs typeface="+mn-cs"/>
                <a:sym typeface="Helvetica"/>
              </a:defRPr>
            </a:lvl3pPr>
            <a:lvl4pPr indent="685800" defTabSz="762000">
              <a:lnSpc>
                <a:spcPct val="150000"/>
              </a:lnSpc>
              <a:defRPr sz="2500" spc="250">
                <a:solidFill>
                  <a:srgbClr val="FEFDFD"/>
                </a:solidFill>
                <a:latin typeface="+mn-lt"/>
                <a:ea typeface="+mn-ea"/>
                <a:cs typeface="+mn-cs"/>
                <a:sym typeface="Helvetica"/>
              </a:defRPr>
            </a:lvl4pPr>
            <a:lvl5pPr indent="914400" defTabSz="762000">
              <a:lnSpc>
                <a:spcPct val="150000"/>
              </a:lnSpc>
              <a:defRPr sz="2500" spc="250">
                <a:solidFill>
                  <a:srgbClr val="FEFDFD"/>
                </a:solidFill>
                <a:latin typeface="+mn-lt"/>
                <a:ea typeface="+mn-ea"/>
                <a:cs typeface="+mn-cs"/>
                <a:sym typeface="Helvetica"/>
              </a:defRPr>
            </a:lvl5pPr>
            <a:lvl6pPr indent="1143000" defTabSz="762000">
              <a:lnSpc>
                <a:spcPct val="150000"/>
              </a:lnSpc>
              <a:defRPr sz="2500" spc="250">
                <a:solidFill>
                  <a:srgbClr val="FEFDFD"/>
                </a:solidFill>
                <a:latin typeface="+mn-lt"/>
                <a:ea typeface="+mn-ea"/>
                <a:cs typeface="+mn-cs"/>
                <a:sym typeface="Helvetica"/>
              </a:defRPr>
            </a:lvl6pPr>
            <a:lvl7pPr indent="1371600" defTabSz="762000">
              <a:lnSpc>
                <a:spcPct val="150000"/>
              </a:lnSpc>
              <a:defRPr sz="2500" spc="250">
                <a:solidFill>
                  <a:srgbClr val="FEFDFD"/>
                </a:solidFill>
                <a:latin typeface="+mn-lt"/>
                <a:ea typeface="+mn-ea"/>
                <a:cs typeface="+mn-cs"/>
                <a:sym typeface="Helvetica"/>
              </a:defRPr>
            </a:lvl7pPr>
            <a:lvl8pPr indent="1600200" defTabSz="762000">
              <a:lnSpc>
                <a:spcPct val="150000"/>
              </a:lnSpc>
              <a:defRPr sz="2500" spc="250">
                <a:solidFill>
                  <a:srgbClr val="FEFDFD"/>
                </a:solidFill>
                <a:latin typeface="+mn-lt"/>
                <a:ea typeface="+mn-ea"/>
                <a:cs typeface="+mn-cs"/>
                <a:sym typeface="Helvetica"/>
              </a:defRPr>
            </a:lvl8pPr>
            <a:lvl9pPr indent="1828800" defTabSz="762000">
              <a:lnSpc>
                <a:spcPct val="150000"/>
              </a:lnSpc>
              <a:defRPr sz="2500" spc="250">
                <a:solidFill>
                  <a:srgbClr val="FEFDFD"/>
                </a:solidFill>
                <a:latin typeface="+mn-lt"/>
                <a:ea typeface="+mn-ea"/>
                <a:cs typeface="+mn-cs"/>
                <a:sym typeface="Helvetica"/>
              </a:defRPr>
            </a:lvl9pPr>
          </a:lstStyle>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000" spc="0" dirty="0" smtClean="0">
                <a:solidFill>
                  <a:schemeClr val="bg1"/>
                </a:solidFill>
                <a:latin typeface="Calibri Light" pitchFamily="34" charset="0"/>
                <a:cs typeface="Helvetica"/>
              </a:rPr>
              <a:t>Régates, Fête familiale Optimiste, Grand défi Pierre Lavoie, Club de lecture d’été TD, Jeudis en musique, Grande vente trottoir, Fête gourmande, navettes fluviales, croisières thématiques, Caravane des arts… il y en a eu pour tous les goûts!</a:t>
            </a:r>
            <a:endParaRPr lang="fr-CA" sz="2000" dirty="0" smtClean="0">
              <a:solidFill>
                <a:schemeClr val="bg1"/>
              </a:solidFill>
              <a:latin typeface="+mj-lt"/>
            </a:endParaRPr>
          </a:p>
          <a:p>
            <a:pPr>
              <a:lnSpc>
                <a:spcPct val="100000"/>
              </a:lnSpc>
              <a:tabLst>
                <a:tab pos="1250950" algn="l"/>
              </a:tabLst>
              <a:defRPr spc="0">
                <a:solidFill>
                  <a:srgbClr val="000000"/>
                </a:solidFill>
              </a:defRPr>
            </a:pPr>
            <a:endParaRPr lang="fr-CA" sz="2000" dirty="0" smtClean="0">
              <a:solidFill>
                <a:schemeClr val="bg1"/>
              </a:solidFill>
              <a:latin typeface="+mj-lt"/>
            </a:endParaRPr>
          </a:p>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000" spc="0" dirty="0" smtClean="0">
                <a:solidFill>
                  <a:schemeClr val="bg1"/>
                </a:solidFill>
                <a:latin typeface="+mj-lt"/>
                <a:cs typeface="Helvetica"/>
              </a:rPr>
              <a:t>Série d’activités mettant de l’avant les partenaires et organismes de la Ville, démontrant une grande cohésion et un beau travail d’équipe</a:t>
            </a:r>
          </a:p>
          <a:p>
            <a:pPr>
              <a:lnSpc>
                <a:spcPct val="100000"/>
              </a:lnSpc>
              <a:tabLst>
                <a:tab pos="1250950" algn="l"/>
              </a:tabLst>
              <a:defRPr spc="0">
                <a:solidFill>
                  <a:srgbClr val="000000"/>
                </a:solidFill>
              </a:defRPr>
            </a:pPr>
            <a:endParaRPr lang="fr-CA" sz="2000" spc="0" dirty="0" smtClean="0">
              <a:solidFill>
                <a:schemeClr val="bg1"/>
              </a:solidFill>
              <a:latin typeface="+mj-lt"/>
              <a:cs typeface="Helvetica"/>
            </a:endParaRPr>
          </a:p>
          <a:p>
            <a:pPr marL="457200" indent="-457200">
              <a:lnSpc>
                <a:spcPct val="100000"/>
              </a:lnSpc>
              <a:buFont typeface="Wingdings" panose="05000000000000000000" pitchFamily="2" charset="2"/>
              <a:buChar char="Ø"/>
              <a:tabLst>
                <a:tab pos="1250950" algn="l"/>
              </a:tabLst>
              <a:defRPr spc="0">
                <a:solidFill>
                  <a:srgbClr val="000000"/>
                </a:solidFill>
              </a:defRPr>
            </a:pPr>
            <a:r>
              <a:rPr lang="fr-CA" sz="2000" spc="0" dirty="0" smtClean="0">
                <a:solidFill>
                  <a:schemeClr val="bg1"/>
                </a:solidFill>
                <a:latin typeface="+mj-lt"/>
                <a:cs typeface="Helvetica"/>
              </a:rPr>
              <a:t>Taux de participation records pour nombreux événements</a:t>
            </a:r>
            <a:endParaRPr lang="fr-CA" sz="2800" spc="0" dirty="0" smtClean="0">
              <a:solidFill>
                <a:schemeClr val="bg1"/>
              </a:solidFill>
              <a:latin typeface="+mj-lt"/>
              <a:cs typeface="Helvetica"/>
            </a:endParaRPr>
          </a:p>
          <a:p>
            <a:pPr>
              <a:lnSpc>
                <a:spcPct val="100000"/>
              </a:lnSpc>
              <a:tabLst>
                <a:tab pos="1250950" algn="l"/>
              </a:tabLst>
              <a:defRPr spc="0">
                <a:solidFill>
                  <a:srgbClr val="000000"/>
                </a:solidFill>
              </a:defRPr>
            </a:pPr>
            <a:r>
              <a:rPr lang="fr-CA" sz="3200" spc="0" dirty="0" smtClean="0">
                <a:solidFill>
                  <a:schemeClr val="bg1"/>
                </a:solidFill>
                <a:latin typeface="+mj-lt"/>
                <a:cs typeface="Helvetica"/>
              </a:rPr>
              <a:t> </a:t>
            </a:r>
            <a:endParaRPr lang="fr-CA" sz="3200" spc="0" dirty="0">
              <a:solidFill>
                <a:schemeClr val="bg1"/>
              </a:solidFill>
              <a:latin typeface="+mj-lt"/>
              <a:cs typeface="Helvetica"/>
            </a:endParaRPr>
          </a:p>
          <a:p>
            <a:pPr marL="342900" indent="-342900">
              <a:lnSpc>
                <a:spcPct val="100000"/>
              </a:lnSpc>
              <a:buFont typeface="Wingdings" panose="05000000000000000000" pitchFamily="2" charset="2"/>
              <a:buChar char="Ø"/>
              <a:defRPr spc="0">
                <a:solidFill>
                  <a:srgbClr val="000000"/>
                </a:solidFill>
              </a:defRPr>
            </a:pPr>
            <a:endParaRPr lang="fr-CA" sz="2200" spc="0" dirty="0">
              <a:solidFill>
                <a:srgbClr val="000000"/>
              </a:solidFill>
              <a:latin typeface="Calibri Light" pitchFamily="34" charset="0"/>
              <a:cs typeface="Helvetica"/>
            </a:endParaRPr>
          </a:p>
        </p:txBody>
      </p:sp>
      <p:sp>
        <p:nvSpPr>
          <p:cNvPr id="13" name="Rectangle 12"/>
          <p:cNvSpPr/>
          <p:nvPr/>
        </p:nvSpPr>
        <p:spPr>
          <a:xfrm>
            <a:off x="180168" y="6407944"/>
            <a:ext cx="11824599" cy="309637"/>
          </a:xfrm>
          <a:prstGeom prst="rect">
            <a:avLst/>
          </a:prstGeom>
        </p:spPr>
        <p:txBody>
          <a:bodyPr wrap="square">
            <a:spAutoFit/>
          </a:bodyPr>
          <a:lstStyle/>
          <a:p>
            <a:pPr algn="just">
              <a:lnSpc>
                <a:spcPct val="150000"/>
              </a:lnSpc>
            </a:pPr>
            <a:r>
              <a:rPr lang="fr-CA" sz="1050" dirty="0" smtClean="0">
                <a:latin typeface="+mj-lt"/>
              </a:rPr>
              <a:t>TOURNÉE DU  MAIRE – DÉCEMBRE 2022</a:t>
            </a:r>
            <a:endParaRPr lang="fr-CA" sz="1050" dirty="0">
              <a:latin typeface="+mj-lt"/>
            </a:endParaRPr>
          </a:p>
        </p:txBody>
      </p:sp>
      <p:cxnSp>
        <p:nvCxnSpPr>
          <p:cNvPr id="14" name="Connecteur droit 13"/>
          <p:cNvCxnSpPr/>
          <p:nvPr/>
        </p:nvCxnSpPr>
        <p:spPr>
          <a:xfrm>
            <a:off x="257695" y="6425738"/>
            <a:ext cx="10540538" cy="3325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8927" y="1364452"/>
            <a:ext cx="3408529" cy="5134319"/>
          </a:xfrm>
          <a:prstGeom prst="rect">
            <a:avLst/>
          </a:prstGeom>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13677603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10"/>
</p:tagLst>
</file>

<file path=ppt/tags/tag2.xml><?xml version="1.0" encoding="utf-8"?>
<p:tagLst xmlns:a="http://schemas.openxmlformats.org/drawingml/2006/main" xmlns:r="http://schemas.openxmlformats.org/officeDocument/2006/relationships" xmlns:p="http://schemas.openxmlformats.org/presentationml/2006/main">
  <p:tag name="NUM" val="7"/>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10"/>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10"/>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10"/>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4151</TotalTime>
  <Words>2085</Words>
  <Application>Microsoft Office PowerPoint</Application>
  <PresentationFormat>Grand écran</PresentationFormat>
  <Paragraphs>227</Paragraphs>
  <Slides>31</Slides>
  <Notes>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31</vt:i4>
      </vt:variant>
    </vt:vector>
  </HeadingPairs>
  <TitlesOfParts>
    <vt:vector size="38" baseType="lpstr">
      <vt:lpstr>Arial</vt:lpstr>
      <vt:lpstr>Calibri</vt:lpstr>
      <vt:lpstr>Calibri Light</vt:lpstr>
      <vt:lpstr>Gill Sans SemiBold</vt:lpstr>
      <vt:lpstr>Helvetica</vt:lpstr>
      <vt:lpstr>Wingdings</vt:lpstr>
      <vt:lpstr>Thème Office</vt:lpstr>
      <vt:lpstr>Présentation PowerPoint</vt:lpstr>
      <vt:lpstr>Présentation PowerPoint</vt:lpstr>
      <vt:lpstr>Présentation PowerPoint</vt:lpstr>
      <vt:lpstr>AMORCE D’UN CHANGEMENT DE CULTURE AU SEIN DE L’APPAREIL MUNICIPAL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Dynabook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Stéphanie Gosselin</dc:creator>
  <cp:lastModifiedBy>Stéphanie Gosselin</cp:lastModifiedBy>
  <cp:revision>99</cp:revision>
  <dcterms:created xsi:type="dcterms:W3CDTF">2022-11-20T21:27:03Z</dcterms:created>
  <dcterms:modified xsi:type="dcterms:W3CDTF">2022-12-07T22:55:02Z</dcterms:modified>
</cp:coreProperties>
</file>