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1" r:id="rId3"/>
    <p:sldId id="288" r:id="rId4"/>
    <p:sldId id="289" r:id="rId5"/>
    <p:sldId id="290" r:id="rId6"/>
    <p:sldId id="291" r:id="rId7"/>
  </p:sldIdLst>
  <p:sldSz cx="24385588" cy="13717588"/>
  <p:notesSz cx="6858000" cy="9144000"/>
  <p:defaultTextStyle>
    <a:defPPr>
      <a:defRPr lang="fr-FR"/>
    </a:defPPr>
    <a:lvl1pPr marL="0" algn="l" defTabSz="217722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1pPr>
    <a:lvl2pPr marL="1088611" algn="l" defTabSz="217722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2pPr>
    <a:lvl3pPr marL="2177220" algn="l" defTabSz="217722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3pPr>
    <a:lvl4pPr marL="3265831" algn="l" defTabSz="217722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4pPr>
    <a:lvl5pPr marL="4354442" algn="l" defTabSz="217722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5pPr>
    <a:lvl6pPr marL="5443051" algn="l" defTabSz="217722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6pPr>
    <a:lvl7pPr marL="6531662" algn="l" defTabSz="217722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7pPr>
    <a:lvl8pPr marL="7620273" algn="l" defTabSz="217722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8pPr>
    <a:lvl9pPr marL="8708882" algn="l" defTabSz="217722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1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343" autoAdjust="0"/>
  </p:normalViewPr>
  <p:slideViewPr>
    <p:cSldViewPr>
      <p:cViewPr varScale="1">
        <p:scale>
          <a:sx n="41" d="100"/>
          <a:sy n="41" d="100"/>
        </p:scale>
        <p:origin x="691" y="72"/>
      </p:cViewPr>
      <p:guideLst>
        <p:guide orient="horz" pos="4321"/>
        <p:guide pos="76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F012C-D10F-4E3D-8B8E-FCE8E1008D7C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ECA6D-DBEE-4A7B-99A9-E2730EB55C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685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772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88611" algn="l" defTabSz="21772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77220" algn="l" defTabSz="21772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65831" algn="l" defTabSz="21772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354442" algn="l" defTabSz="21772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443051" algn="l" defTabSz="21772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531662" algn="l" defTabSz="21772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620273" algn="l" defTabSz="21772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708882" algn="l" defTabSz="21772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dirty="0"/>
              <a:t>Image à changer selon la thématique. La Ville possède un compte</a:t>
            </a:r>
            <a:r>
              <a:rPr lang="fr-CA" baseline="0" dirty="0"/>
              <a:t> pour une banque de photos. Référez-vous au service des communications. </a:t>
            </a:r>
            <a:r>
              <a:rPr lang="fr-CA" dirty="0"/>
              <a:t>Svp respecter le format rectangulaire qui n’est pas pleine page.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921" y="4261344"/>
            <a:ext cx="20727750" cy="294039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838" y="7773299"/>
            <a:ext cx="17069912" cy="35056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8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7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65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54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43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531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620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708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3769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7665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679551" y="549340"/>
            <a:ext cx="5486758" cy="1170440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80" y="549340"/>
            <a:ext cx="16053845" cy="1170440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368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77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114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6295" y="8814822"/>
            <a:ext cx="20727750" cy="2724465"/>
          </a:xfrm>
        </p:spPr>
        <p:txBody>
          <a:bodyPr anchor="t"/>
          <a:lstStyle>
            <a:lvl1pPr algn="l">
              <a:defRPr sz="9500" b="1" cap="all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6295" y="5814100"/>
            <a:ext cx="20727750" cy="3000722"/>
          </a:xfrm>
        </p:spPr>
        <p:txBody>
          <a:bodyPr anchor="b"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1088611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2pPr>
            <a:lvl3pPr marL="2177220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3pPr>
            <a:lvl4pPr marL="3265831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4pPr>
            <a:lvl5pPr marL="4354442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5pPr>
            <a:lvl6pPr marL="5443051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6pPr>
            <a:lvl7pPr marL="6531662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7pPr>
            <a:lvl8pPr marL="7620273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8pPr>
            <a:lvl9pPr marL="8708882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5310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19280" y="3200772"/>
            <a:ext cx="10770302" cy="9052974"/>
          </a:xfrm>
        </p:spPr>
        <p:txBody>
          <a:bodyPr/>
          <a:lstStyle>
            <a:lvl1pPr>
              <a:defRPr sz="66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396008" y="3200772"/>
            <a:ext cx="10770302" cy="9052974"/>
          </a:xfrm>
        </p:spPr>
        <p:txBody>
          <a:bodyPr/>
          <a:lstStyle>
            <a:lvl1pPr>
              <a:defRPr sz="66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1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80" y="3070582"/>
            <a:ext cx="10774536" cy="1279671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88611" indent="0">
              <a:buNone/>
              <a:defRPr sz="4800" b="1"/>
            </a:lvl2pPr>
            <a:lvl3pPr marL="2177220" indent="0">
              <a:buNone/>
              <a:defRPr sz="4300" b="1"/>
            </a:lvl3pPr>
            <a:lvl4pPr marL="3265831" indent="0">
              <a:buNone/>
              <a:defRPr sz="3800" b="1"/>
            </a:lvl4pPr>
            <a:lvl5pPr marL="4354442" indent="0">
              <a:buNone/>
              <a:defRPr sz="3800" b="1"/>
            </a:lvl5pPr>
            <a:lvl6pPr marL="5443051" indent="0">
              <a:buNone/>
              <a:defRPr sz="3800" b="1"/>
            </a:lvl6pPr>
            <a:lvl7pPr marL="6531662" indent="0">
              <a:buNone/>
              <a:defRPr sz="3800" b="1"/>
            </a:lvl7pPr>
            <a:lvl8pPr marL="7620273" indent="0">
              <a:buNone/>
              <a:defRPr sz="3800" b="1"/>
            </a:lvl8pPr>
            <a:lvl9pPr marL="8708882" indent="0">
              <a:buNone/>
              <a:defRPr sz="3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80" y="4350254"/>
            <a:ext cx="10774536" cy="7903491"/>
          </a:xfrm>
        </p:spPr>
        <p:txBody>
          <a:bodyPr/>
          <a:lstStyle>
            <a:lvl1pPr>
              <a:defRPr sz="5700"/>
            </a:lvl1pPr>
            <a:lvl2pPr>
              <a:defRPr sz="48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542" y="3070582"/>
            <a:ext cx="10778769" cy="1279671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88611" indent="0">
              <a:buNone/>
              <a:defRPr sz="4800" b="1"/>
            </a:lvl2pPr>
            <a:lvl3pPr marL="2177220" indent="0">
              <a:buNone/>
              <a:defRPr sz="4300" b="1"/>
            </a:lvl3pPr>
            <a:lvl4pPr marL="3265831" indent="0">
              <a:buNone/>
              <a:defRPr sz="3800" b="1"/>
            </a:lvl4pPr>
            <a:lvl5pPr marL="4354442" indent="0">
              <a:buNone/>
              <a:defRPr sz="3800" b="1"/>
            </a:lvl5pPr>
            <a:lvl6pPr marL="5443051" indent="0">
              <a:buNone/>
              <a:defRPr sz="3800" b="1"/>
            </a:lvl6pPr>
            <a:lvl7pPr marL="6531662" indent="0">
              <a:buNone/>
              <a:defRPr sz="3800" b="1"/>
            </a:lvl7pPr>
            <a:lvl8pPr marL="7620273" indent="0">
              <a:buNone/>
              <a:defRPr sz="3800" b="1"/>
            </a:lvl8pPr>
            <a:lvl9pPr marL="8708882" indent="0">
              <a:buNone/>
              <a:defRPr sz="3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542" y="4350254"/>
            <a:ext cx="10778769" cy="7903491"/>
          </a:xfrm>
        </p:spPr>
        <p:txBody>
          <a:bodyPr/>
          <a:lstStyle>
            <a:lvl1pPr>
              <a:defRPr sz="5700"/>
            </a:lvl1pPr>
            <a:lvl2pPr>
              <a:defRPr sz="48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591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7736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518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81" y="546163"/>
            <a:ext cx="8022691" cy="2324369"/>
          </a:xfrm>
        </p:spPr>
        <p:txBody>
          <a:bodyPr anchor="b"/>
          <a:lstStyle>
            <a:lvl1pPr algn="l">
              <a:defRPr sz="48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4089" y="546165"/>
            <a:ext cx="13632221" cy="11707581"/>
          </a:xfrm>
        </p:spPr>
        <p:txBody>
          <a:bodyPr/>
          <a:lstStyle>
            <a:lvl1pPr>
              <a:defRPr sz="7700"/>
            </a:lvl1pPr>
            <a:lvl2pPr>
              <a:defRPr sz="6600"/>
            </a:lvl2pPr>
            <a:lvl3pPr>
              <a:defRPr sz="570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81" y="2870534"/>
            <a:ext cx="8022691" cy="9383212"/>
          </a:xfrm>
        </p:spPr>
        <p:txBody>
          <a:bodyPr/>
          <a:lstStyle>
            <a:lvl1pPr marL="0" indent="0">
              <a:buNone/>
              <a:defRPr sz="3400"/>
            </a:lvl1pPr>
            <a:lvl2pPr marL="1088611" indent="0">
              <a:buNone/>
              <a:defRPr sz="2900"/>
            </a:lvl2pPr>
            <a:lvl3pPr marL="2177220" indent="0">
              <a:buNone/>
              <a:defRPr sz="2300"/>
            </a:lvl3pPr>
            <a:lvl4pPr marL="3265831" indent="0">
              <a:buNone/>
              <a:defRPr sz="2100"/>
            </a:lvl4pPr>
            <a:lvl5pPr marL="4354442" indent="0">
              <a:buNone/>
              <a:defRPr sz="2100"/>
            </a:lvl5pPr>
            <a:lvl6pPr marL="5443051" indent="0">
              <a:buNone/>
              <a:defRPr sz="2100"/>
            </a:lvl6pPr>
            <a:lvl7pPr marL="6531662" indent="0">
              <a:buNone/>
              <a:defRPr sz="2100"/>
            </a:lvl7pPr>
            <a:lvl8pPr marL="7620273" indent="0">
              <a:buNone/>
              <a:defRPr sz="2100"/>
            </a:lvl8pPr>
            <a:lvl9pPr marL="8708882" indent="0">
              <a:buNone/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1956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746" y="9602311"/>
            <a:ext cx="14631353" cy="1133608"/>
          </a:xfrm>
        </p:spPr>
        <p:txBody>
          <a:bodyPr anchor="b"/>
          <a:lstStyle>
            <a:lvl1pPr algn="l">
              <a:defRPr sz="48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746" y="1225692"/>
            <a:ext cx="14631353" cy="8230553"/>
          </a:xfrm>
        </p:spPr>
        <p:txBody>
          <a:bodyPr/>
          <a:lstStyle>
            <a:lvl1pPr marL="0" indent="0">
              <a:buNone/>
              <a:defRPr sz="7700"/>
            </a:lvl1pPr>
            <a:lvl2pPr marL="1088611" indent="0">
              <a:buNone/>
              <a:defRPr sz="6600"/>
            </a:lvl2pPr>
            <a:lvl3pPr marL="2177220" indent="0">
              <a:buNone/>
              <a:defRPr sz="5700"/>
            </a:lvl3pPr>
            <a:lvl4pPr marL="3265831" indent="0">
              <a:buNone/>
              <a:defRPr sz="4800"/>
            </a:lvl4pPr>
            <a:lvl5pPr marL="4354442" indent="0">
              <a:buNone/>
              <a:defRPr sz="4800"/>
            </a:lvl5pPr>
            <a:lvl6pPr marL="5443051" indent="0">
              <a:buNone/>
              <a:defRPr sz="4800"/>
            </a:lvl6pPr>
            <a:lvl7pPr marL="6531662" indent="0">
              <a:buNone/>
              <a:defRPr sz="4800"/>
            </a:lvl7pPr>
            <a:lvl8pPr marL="7620273" indent="0">
              <a:buNone/>
              <a:defRPr sz="4800"/>
            </a:lvl8pPr>
            <a:lvl9pPr marL="8708882" indent="0">
              <a:buNone/>
              <a:defRPr sz="48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746" y="10735919"/>
            <a:ext cx="14631353" cy="1609910"/>
          </a:xfrm>
        </p:spPr>
        <p:txBody>
          <a:bodyPr/>
          <a:lstStyle>
            <a:lvl1pPr marL="0" indent="0">
              <a:buNone/>
              <a:defRPr sz="3400"/>
            </a:lvl1pPr>
            <a:lvl2pPr marL="1088611" indent="0">
              <a:buNone/>
              <a:defRPr sz="2900"/>
            </a:lvl2pPr>
            <a:lvl3pPr marL="2177220" indent="0">
              <a:buNone/>
              <a:defRPr sz="2300"/>
            </a:lvl3pPr>
            <a:lvl4pPr marL="3265831" indent="0">
              <a:buNone/>
              <a:defRPr sz="2100"/>
            </a:lvl4pPr>
            <a:lvl5pPr marL="4354442" indent="0">
              <a:buNone/>
              <a:defRPr sz="2100"/>
            </a:lvl5pPr>
            <a:lvl6pPr marL="5443051" indent="0">
              <a:buNone/>
              <a:defRPr sz="2100"/>
            </a:lvl6pPr>
            <a:lvl7pPr marL="6531662" indent="0">
              <a:buNone/>
              <a:defRPr sz="2100"/>
            </a:lvl7pPr>
            <a:lvl8pPr marL="7620273" indent="0">
              <a:buNone/>
              <a:defRPr sz="2100"/>
            </a:lvl8pPr>
            <a:lvl9pPr marL="8708882" indent="0">
              <a:buNone/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490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219280" y="549340"/>
            <a:ext cx="21947029" cy="2286265"/>
          </a:xfrm>
          <a:prstGeom prst="rect">
            <a:avLst/>
          </a:prstGeom>
        </p:spPr>
        <p:txBody>
          <a:bodyPr vert="horz" lIns="217722" tIns="108860" rIns="217722" bIns="10886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80" y="3200772"/>
            <a:ext cx="21947029" cy="9052974"/>
          </a:xfrm>
          <a:prstGeom prst="rect">
            <a:avLst/>
          </a:prstGeom>
        </p:spPr>
        <p:txBody>
          <a:bodyPr vert="horz" lIns="217722" tIns="108860" rIns="217722" bIns="10886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219281" y="12714173"/>
            <a:ext cx="5689971" cy="730334"/>
          </a:xfrm>
          <a:prstGeom prst="rect">
            <a:avLst/>
          </a:prstGeom>
        </p:spPr>
        <p:txBody>
          <a:bodyPr vert="horz" lIns="217722" tIns="108860" rIns="217722" bIns="108860" rtlCol="0" anchor="ctr"/>
          <a:lstStyle>
            <a:lvl1pPr algn="l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AF17B-4B7C-47A1-B004-5298646FE218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8331743" y="12714173"/>
            <a:ext cx="7722102" cy="730334"/>
          </a:xfrm>
          <a:prstGeom prst="rect">
            <a:avLst/>
          </a:prstGeom>
        </p:spPr>
        <p:txBody>
          <a:bodyPr vert="horz" lIns="217722" tIns="108860" rIns="217722" bIns="108860" rtlCol="0" anchor="ctr"/>
          <a:lstStyle>
            <a:lvl1pPr algn="ct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7476339" y="12714173"/>
            <a:ext cx="5689971" cy="730334"/>
          </a:xfrm>
          <a:prstGeom prst="rect">
            <a:avLst/>
          </a:prstGeom>
        </p:spPr>
        <p:txBody>
          <a:bodyPr vert="horz" lIns="217722" tIns="108860" rIns="217722" bIns="108860" rtlCol="0" anchor="ctr"/>
          <a:lstStyle>
            <a:lvl1pPr algn="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1693E-D8F7-43B0-8BC3-96755BF4530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744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2177220" rtl="0" eaLnBrk="1" latinLnBrk="0" hangingPunct="1">
        <a:spcBef>
          <a:spcPct val="0"/>
        </a:spcBef>
        <a:buNone/>
        <a:defRPr sz="10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6459" indent="-816459" algn="l" defTabSz="2177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1pPr>
      <a:lvl2pPr marL="1768992" indent="-680381" algn="l" defTabSz="2177220" rtl="0" eaLnBrk="1" latinLnBrk="0" hangingPunct="1">
        <a:spcBef>
          <a:spcPct val="20000"/>
        </a:spcBef>
        <a:buFont typeface="Arial" panose="020B0604020202020204" pitchFamily="34" charset="0"/>
        <a:buChar char="–"/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2721527" indent="-544305" algn="l" defTabSz="2177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810136" indent="-544305" algn="l" defTabSz="2177220" rtl="0" eaLnBrk="1" latinLnBrk="0" hangingPunct="1">
        <a:spcBef>
          <a:spcPct val="20000"/>
        </a:spcBef>
        <a:buFont typeface="Arial" panose="020B0604020202020204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98747" indent="-544305" algn="l" defTabSz="2177220" rtl="0" eaLnBrk="1" latinLnBrk="0" hangingPunct="1">
        <a:spcBef>
          <a:spcPct val="20000"/>
        </a:spcBef>
        <a:buFont typeface="Arial" panose="020B0604020202020204" pitchFamily="34" charset="0"/>
        <a:buChar char="»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5987358" indent="-544305" algn="l" defTabSz="2177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075967" indent="-544305" algn="l" defTabSz="2177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164578" indent="-544305" algn="l" defTabSz="2177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253189" indent="-544305" algn="l" defTabSz="21772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17722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8611" algn="l" defTabSz="217722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77220" algn="l" defTabSz="217722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65831" algn="l" defTabSz="217722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54442" algn="l" defTabSz="217722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43051" algn="l" defTabSz="217722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531662" algn="l" defTabSz="217722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620273" algn="l" defTabSz="217722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708882" algn="l" defTabSz="217722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60"/>
          <p:cNvSpPr/>
          <p:nvPr/>
        </p:nvSpPr>
        <p:spPr>
          <a:xfrm>
            <a:off x="15721417" y="1"/>
            <a:ext cx="8664173" cy="13717588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 b="1" cap="none" spc="-9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Shape 80"/>
          <p:cNvSpPr txBox="1">
            <a:spLocks/>
          </p:cNvSpPr>
          <p:nvPr/>
        </p:nvSpPr>
        <p:spPr>
          <a:xfrm>
            <a:off x="15721417" y="4122175"/>
            <a:ext cx="8093133" cy="2543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/>
          <a:lstStyle>
            <a:lvl1pPr>
              <a:defRPr spc="-560">
                <a:solidFill>
                  <a:srgbClr val="24262C"/>
                </a:solidFill>
              </a:defRPr>
            </a:lvl1pPr>
          </a:lstStyle>
          <a:p>
            <a:pPr algn="r" defTabSz="825529">
              <a:lnSpc>
                <a:spcPct val="70000"/>
              </a:lnSpc>
              <a:defRPr sz="1800" spc="0">
                <a:solidFill>
                  <a:srgbClr val="000000"/>
                </a:solidFill>
              </a:defRPr>
            </a:pPr>
            <a:r>
              <a:rPr lang="fr-FR" sz="8000" kern="0" spc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Helvetica"/>
              </a:rPr>
              <a:t>Comité consultatif d’urbanisme</a:t>
            </a:r>
            <a:endParaRPr lang="fr-CA" sz="8000" kern="0" spc="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  <a:sym typeface="Helvetica"/>
            </a:endParaRPr>
          </a:p>
        </p:txBody>
      </p:sp>
      <p:pic>
        <p:nvPicPr>
          <p:cNvPr id="12" name="LogoBeauharnois_Renvers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97070" y="1241522"/>
            <a:ext cx="6388518" cy="2819728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171"/>
          <p:cNvSpPr/>
          <p:nvPr/>
        </p:nvSpPr>
        <p:spPr>
          <a:xfrm>
            <a:off x="16369531" y="7002828"/>
            <a:ext cx="7623673" cy="2"/>
          </a:xfrm>
          <a:prstGeom prst="line">
            <a:avLst/>
          </a:prstGeom>
          <a:ln w="12700">
            <a:solidFill>
              <a:schemeClr val="bg1">
                <a:alpha val="15000"/>
              </a:schemeClr>
            </a:solidFill>
            <a:miter lim="400000"/>
            <a:headEnd type="triangle" len="sm"/>
          </a:ln>
        </p:spPr>
        <p:txBody>
          <a:bodyPr lIns="0" tIns="0" rIns="0" bIns="0"/>
          <a:lstStyle/>
          <a:p>
            <a:pPr defTabSz="457217">
              <a:defRPr sz="1200" cap="none" spc="0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8" name="Picture 4" descr="http://www.infosuroit.com/wp-content/uploads/2011/04/Beauharnois-Champ-Perras-ref99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1306"/>
            <a:ext cx="15721417" cy="851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30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-34974" y="0"/>
            <a:ext cx="7835280" cy="13717588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>
              <a:defRPr sz="3000" b="1" cap="none" spc="-9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1535610" y="9261772"/>
            <a:ext cx="8705503" cy="1220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762000">
              <a:lnSpc>
                <a:spcPct val="150000"/>
              </a:lnSpc>
              <a:defRPr sz="2500" cap="none" spc="250">
                <a:solidFill>
                  <a:srgbClr val="FEFDFD"/>
                </a:solidFill>
              </a:defRPr>
            </a:lvl1pPr>
          </a:lstStyle>
          <a:p>
            <a:pPr lvl="0">
              <a:defRPr sz="1800" spc="0">
                <a:solidFill>
                  <a:srgbClr val="000000"/>
                </a:solidFill>
              </a:defRPr>
            </a:pPr>
            <a:endParaRPr sz="5400" b="1" dirty="0">
              <a:latin typeface="Calibri Light" panose="020F0302020204030204" pitchFamily="34" charset="0"/>
            </a:endParaRPr>
          </a:p>
        </p:txBody>
      </p:sp>
      <p:pic>
        <p:nvPicPr>
          <p:cNvPr id="19" name="Image 18" descr="Logo_beauharnois_couleur_fond_transpar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74253" y="449341"/>
            <a:ext cx="3528622" cy="1189458"/>
          </a:xfrm>
          <a:prstGeom prst="rect">
            <a:avLst/>
          </a:prstGeom>
        </p:spPr>
      </p:pic>
      <p:pic>
        <p:nvPicPr>
          <p:cNvPr id="1026" name="Picture 2" descr="http://ville-briec.fr/medias/2015/07/urbanis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66" y="6138714"/>
            <a:ext cx="10664060" cy="707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74746" y="2000893"/>
            <a:ext cx="16545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fr-CA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CA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AF594F5-FCCE-FDA0-1B8B-BEAD15F8FFE5}"/>
              </a:ext>
            </a:extLst>
          </p:cNvPr>
          <p:cNvSpPr txBox="1"/>
          <p:nvPr/>
        </p:nvSpPr>
        <p:spPr>
          <a:xfrm>
            <a:off x="7800305" y="2655375"/>
            <a:ext cx="1620256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Demande de dérogation mineure 2026-0056 – 315, boulevard de </a:t>
            </a:r>
            <a:r>
              <a:rPr lang="fr-CA" sz="3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Melocheville</a:t>
            </a:r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Demande de dérogation mineure 2026-0058 – 18, boulevard Lussier;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Demande de dérogation mineure 2026-0060 – lot 6 508 766, chemin de la Beauce;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Demande de dérogation mineure 2026-0063 -  16, 20</a:t>
            </a:r>
            <a:r>
              <a:rPr lang="fr-CA" sz="360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e</a:t>
            </a:r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 Avenue.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CA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592382"/>
      </p:ext>
    </p:extLst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08DAB-7364-7F2F-886D-CCAC29037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Shape 699">
            <a:extLst>
              <a:ext uri="{FF2B5EF4-FFF2-40B4-BE49-F238E27FC236}">
                <a16:creationId xmlns:a16="http://schemas.microsoft.com/office/drawing/2014/main" id="{CD729AD5-D270-4B09-A6F2-8755DFBEB6F3}"/>
              </a:ext>
            </a:extLst>
          </p:cNvPr>
          <p:cNvSpPr/>
          <p:nvPr/>
        </p:nvSpPr>
        <p:spPr>
          <a:xfrm>
            <a:off x="-1099" y="0"/>
            <a:ext cx="24385588" cy="4266506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50801" tIns="50801" rIns="50801" bIns="50801" anchor="ctr"/>
          <a:lstStyle/>
          <a:p>
            <a:pPr lvl="0">
              <a:defRPr sz="3000" b="1" cap="none" spc="-9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" name="Image 19" descr="Logo_beauharnois_blanc_fond_transparent.png">
            <a:extLst>
              <a:ext uri="{FF2B5EF4-FFF2-40B4-BE49-F238E27FC236}">
                <a16:creationId xmlns:a16="http://schemas.microsoft.com/office/drawing/2014/main" id="{034870DE-5652-FA38-D4B3-CF5760CA2C4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42970" y="377326"/>
            <a:ext cx="3631920" cy="1224278"/>
          </a:xfrm>
          <a:prstGeom prst="rect">
            <a:avLst/>
          </a:prstGeom>
        </p:spPr>
      </p:pic>
      <p:sp>
        <p:nvSpPr>
          <p:cNvPr id="26" name="Shape 206">
            <a:extLst>
              <a:ext uri="{FF2B5EF4-FFF2-40B4-BE49-F238E27FC236}">
                <a16:creationId xmlns:a16="http://schemas.microsoft.com/office/drawing/2014/main" id="{9A67D219-FF47-444A-9A0C-520BAA70E0B2}"/>
              </a:ext>
            </a:extLst>
          </p:cNvPr>
          <p:cNvSpPr/>
          <p:nvPr/>
        </p:nvSpPr>
        <p:spPr>
          <a:xfrm>
            <a:off x="1746189" y="1759203"/>
            <a:ext cx="5762093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000" b="1" spc="100">
                <a:solidFill>
                  <a:srgbClr val="24262C"/>
                </a:solidFill>
              </a:defRPr>
            </a:lvl1pPr>
          </a:lstStyle>
          <a:p>
            <a:pPr lvl="0">
              <a:defRPr sz="1800" b="0" cap="none" spc="0">
                <a:solidFill>
                  <a:srgbClr val="000000"/>
                </a:solidFill>
              </a:defRPr>
            </a:pPr>
            <a:endParaRPr sz="2800" cap="all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27" name="Shape 207">
            <a:extLst>
              <a:ext uri="{FF2B5EF4-FFF2-40B4-BE49-F238E27FC236}">
                <a16:creationId xmlns:a16="http://schemas.microsoft.com/office/drawing/2014/main" id="{C5A95471-BD08-71D9-5592-12C3701B6942}"/>
              </a:ext>
            </a:extLst>
          </p:cNvPr>
          <p:cNvSpPr/>
          <p:nvPr/>
        </p:nvSpPr>
        <p:spPr>
          <a:xfrm>
            <a:off x="1755939" y="2445083"/>
            <a:ext cx="5752344" cy="1"/>
          </a:xfrm>
          <a:prstGeom prst="line">
            <a:avLst/>
          </a:prstGeom>
          <a:ln>
            <a:solidFill>
              <a:schemeClr val="bg1"/>
            </a:solidFill>
            <a:headEnd type="triangle" len="sm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lIns="0" tIns="0" rIns="0" bIns="0"/>
          <a:lstStyle/>
          <a:p>
            <a:pPr defTabSz="457200">
              <a:defRPr sz="1200" cap="none" spc="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421975-6B26-56B7-C476-B7A6D2230209}"/>
              </a:ext>
            </a:extLst>
          </p:cNvPr>
          <p:cNvSpPr txBox="1"/>
          <p:nvPr/>
        </p:nvSpPr>
        <p:spPr>
          <a:xfrm>
            <a:off x="743521" y="4626546"/>
            <a:ext cx="105306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La demande vise à autoriser un agrandissement avec une marge arrière de 3.5 mètres au lieu de 4.5 mètres. </a:t>
            </a:r>
          </a:p>
          <a:p>
            <a:pPr algn="just"/>
            <a:endParaRPr lang="fr-CA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Le tout selon la grille des usages et normes pour la zone C-29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F20B8D-D599-483A-238D-574C00D07A0F}"/>
              </a:ext>
            </a:extLst>
          </p:cNvPr>
          <p:cNvSpPr/>
          <p:nvPr/>
        </p:nvSpPr>
        <p:spPr>
          <a:xfrm>
            <a:off x="1031554" y="2927114"/>
            <a:ext cx="1641545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Demande de dérogation mineure 2026-0056 – 315, boulevard de </a:t>
            </a:r>
            <a:r>
              <a:rPr lang="fr-CA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Melocheville</a:t>
            </a:r>
            <a:r>
              <a:rPr lang="fr-CA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endParaRPr lang="fr-CA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E40417-CE1A-832C-2698-4ECBDAFA1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2954" y="4474518"/>
            <a:ext cx="9202434" cy="63159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80E9245-6D4D-5FB4-BB9F-C53CD3C38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599" y="7474044"/>
            <a:ext cx="7259974" cy="57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CB479-9E9B-988F-6172-A718D6189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Shape 699">
            <a:extLst>
              <a:ext uri="{FF2B5EF4-FFF2-40B4-BE49-F238E27FC236}">
                <a16:creationId xmlns:a16="http://schemas.microsoft.com/office/drawing/2014/main" id="{60DD8F75-7A29-4B33-6036-39E8E7E44220}"/>
              </a:ext>
            </a:extLst>
          </p:cNvPr>
          <p:cNvSpPr/>
          <p:nvPr/>
        </p:nvSpPr>
        <p:spPr>
          <a:xfrm>
            <a:off x="-1099" y="0"/>
            <a:ext cx="24385588" cy="4266506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50801" tIns="50801" rIns="50801" bIns="50801" anchor="ctr"/>
          <a:lstStyle/>
          <a:p>
            <a:pPr lvl="0">
              <a:defRPr sz="3000" b="1" cap="none" spc="-9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" name="Image 19" descr="Logo_beauharnois_blanc_fond_transparent.png">
            <a:extLst>
              <a:ext uri="{FF2B5EF4-FFF2-40B4-BE49-F238E27FC236}">
                <a16:creationId xmlns:a16="http://schemas.microsoft.com/office/drawing/2014/main" id="{EBAB0312-48EF-FCB4-653A-128735519F9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42970" y="377326"/>
            <a:ext cx="3631920" cy="1224278"/>
          </a:xfrm>
          <a:prstGeom prst="rect">
            <a:avLst/>
          </a:prstGeom>
        </p:spPr>
      </p:pic>
      <p:sp>
        <p:nvSpPr>
          <p:cNvPr id="26" name="Shape 206">
            <a:extLst>
              <a:ext uri="{FF2B5EF4-FFF2-40B4-BE49-F238E27FC236}">
                <a16:creationId xmlns:a16="http://schemas.microsoft.com/office/drawing/2014/main" id="{F30B568D-39C5-92C1-AEDA-13BDEA5F9A01}"/>
              </a:ext>
            </a:extLst>
          </p:cNvPr>
          <p:cNvSpPr/>
          <p:nvPr/>
        </p:nvSpPr>
        <p:spPr>
          <a:xfrm>
            <a:off x="1746189" y="1759203"/>
            <a:ext cx="5762093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000" b="1" spc="100">
                <a:solidFill>
                  <a:srgbClr val="24262C"/>
                </a:solidFill>
              </a:defRPr>
            </a:lvl1pPr>
          </a:lstStyle>
          <a:p>
            <a:pPr lvl="0">
              <a:defRPr sz="1800" b="0" cap="none" spc="0">
                <a:solidFill>
                  <a:srgbClr val="000000"/>
                </a:solidFill>
              </a:defRPr>
            </a:pPr>
            <a:endParaRPr sz="2800" cap="all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27" name="Shape 207">
            <a:extLst>
              <a:ext uri="{FF2B5EF4-FFF2-40B4-BE49-F238E27FC236}">
                <a16:creationId xmlns:a16="http://schemas.microsoft.com/office/drawing/2014/main" id="{4A970853-3CD3-1C9A-8A34-FEB1E7FEA858}"/>
              </a:ext>
            </a:extLst>
          </p:cNvPr>
          <p:cNvSpPr/>
          <p:nvPr/>
        </p:nvSpPr>
        <p:spPr>
          <a:xfrm>
            <a:off x="1755939" y="2445083"/>
            <a:ext cx="5752344" cy="1"/>
          </a:xfrm>
          <a:prstGeom prst="line">
            <a:avLst/>
          </a:prstGeom>
          <a:ln>
            <a:solidFill>
              <a:schemeClr val="bg1"/>
            </a:solidFill>
            <a:headEnd type="triangle" len="sm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lIns="0" tIns="0" rIns="0" bIns="0"/>
          <a:lstStyle/>
          <a:p>
            <a:pPr defTabSz="457200">
              <a:defRPr sz="1200" cap="none" spc="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874C4C-5DE9-046D-8B77-BBFB9E02FB47}"/>
              </a:ext>
            </a:extLst>
          </p:cNvPr>
          <p:cNvSpPr txBox="1"/>
          <p:nvPr/>
        </p:nvSpPr>
        <p:spPr>
          <a:xfrm>
            <a:off x="743521" y="4626546"/>
            <a:ext cx="117373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La demande vise à autoriser l’agrandissement d’une entrée charretière d’une largeur de 6.8 mètres au lieu de 6 mètres tel que prescrit à l’article 11.27 du règlement de zonage 701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92A00A-76A1-936F-16B9-F33E27558E9E}"/>
              </a:ext>
            </a:extLst>
          </p:cNvPr>
          <p:cNvSpPr/>
          <p:nvPr/>
        </p:nvSpPr>
        <p:spPr>
          <a:xfrm>
            <a:off x="1031554" y="2927114"/>
            <a:ext cx="143196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Demande de dérogation mineure 2026-0058 – 18, boulevard Lussier </a:t>
            </a:r>
          </a:p>
          <a:p>
            <a:endParaRPr lang="fr-CA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AE3468-65AB-1243-B2F0-493CC187A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8938" y="4748536"/>
            <a:ext cx="8909058" cy="69999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148FB28-99A4-9524-B235-3C28A4AA2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766" y="6711589"/>
            <a:ext cx="5539202" cy="627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1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29F4A-0A8F-4B66-5082-1BFDC0B9F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Shape 699">
            <a:extLst>
              <a:ext uri="{FF2B5EF4-FFF2-40B4-BE49-F238E27FC236}">
                <a16:creationId xmlns:a16="http://schemas.microsoft.com/office/drawing/2014/main" id="{5813186E-876F-75C9-C2B5-1A97125EBC9B}"/>
              </a:ext>
            </a:extLst>
          </p:cNvPr>
          <p:cNvSpPr/>
          <p:nvPr/>
        </p:nvSpPr>
        <p:spPr>
          <a:xfrm>
            <a:off x="-1099" y="0"/>
            <a:ext cx="24385588" cy="4266506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50801" tIns="50801" rIns="50801" bIns="50801" anchor="ctr"/>
          <a:lstStyle/>
          <a:p>
            <a:pPr lvl="0">
              <a:defRPr sz="3000" b="1" cap="none" spc="-9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" name="Image 19" descr="Logo_beauharnois_blanc_fond_transparent.png">
            <a:extLst>
              <a:ext uri="{FF2B5EF4-FFF2-40B4-BE49-F238E27FC236}">
                <a16:creationId xmlns:a16="http://schemas.microsoft.com/office/drawing/2014/main" id="{D039B343-11F4-5083-C27C-98C3CACB073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42970" y="377326"/>
            <a:ext cx="3631920" cy="1224278"/>
          </a:xfrm>
          <a:prstGeom prst="rect">
            <a:avLst/>
          </a:prstGeom>
        </p:spPr>
      </p:pic>
      <p:sp>
        <p:nvSpPr>
          <p:cNvPr id="26" name="Shape 206">
            <a:extLst>
              <a:ext uri="{FF2B5EF4-FFF2-40B4-BE49-F238E27FC236}">
                <a16:creationId xmlns:a16="http://schemas.microsoft.com/office/drawing/2014/main" id="{45BAB3B3-C8D7-FC06-DF29-629545714FBE}"/>
              </a:ext>
            </a:extLst>
          </p:cNvPr>
          <p:cNvSpPr/>
          <p:nvPr/>
        </p:nvSpPr>
        <p:spPr>
          <a:xfrm>
            <a:off x="1746189" y="1759203"/>
            <a:ext cx="5762093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000" b="1" spc="100">
                <a:solidFill>
                  <a:srgbClr val="24262C"/>
                </a:solidFill>
              </a:defRPr>
            </a:lvl1pPr>
          </a:lstStyle>
          <a:p>
            <a:pPr lvl="0">
              <a:defRPr sz="1800" b="0" cap="none" spc="0">
                <a:solidFill>
                  <a:srgbClr val="000000"/>
                </a:solidFill>
              </a:defRPr>
            </a:pPr>
            <a:endParaRPr sz="2800" cap="all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27" name="Shape 207">
            <a:extLst>
              <a:ext uri="{FF2B5EF4-FFF2-40B4-BE49-F238E27FC236}">
                <a16:creationId xmlns:a16="http://schemas.microsoft.com/office/drawing/2014/main" id="{A7D68777-CD55-326B-DEAF-9B231810071E}"/>
              </a:ext>
            </a:extLst>
          </p:cNvPr>
          <p:cNvSpPr/>
          <p:nvPr/>
        </p:nvSpPr>
        <p:spPr>
          <a:xfrm>
            <a:off x="1755939" y="2445083"/>
            <a:ext cx="5752344" cy="1"/>
          </a:xfrm>
          <a:prstGeom prst="line">
            <a:avLst/>
          </a:prstGeom>
          <a:ln>
            <a:solidFill>
              <a:schemeClr val="bg1"/>
            </a:solidFill>
            <a:headEnd type="triangle" len="sm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lIns="0" tIns="0" rIns="0" bIns="0"/>
          <a:lstStyle/>
          <a:p>
            <a:pPr defTabSz="457200">
              <a:defRPr sz="1200" cap="none" spc="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D80419-E76B-001E-8D70-746056EED5B9}"/>
              </a:ext>
            </a:extLst>
          </p:cNvPr>
          <p:cNvSpPr txBox="1"/>
          <p:nvPr/>
        </p:nvSpPr>
        <p:spPr>
          <a:xfrm>
            <a:off x="743521" y="4626546"/>
            <a:ext cx="166338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La demande vise à autoriser l’installation d’une enseigne électronique à affichage variable pour un usage de la classe CA-2, contrairement à l’article 10.1 du règlement de zonage 701 qui prohibe ce type d’affichage pour cet usage.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FB53CB-CD8C-2624-AB41-74C57A5518F3}"/>
              </a:ext>
            </a:extLst>
          </p:cNvPr>
          <p:cNvSpPr/>
          <p:nvPr/>
        </p:nvSpPr>
        <p:spPr>
          <a:xfrm>
            <a:off x="1031554" y="2927114"/>
            <a:ext cx="171680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Demande de dérogation mineure 2026-0060 – lot 6 508 766, chemin de la Beauce </a:t>
            </a:r>
          </a:p>
          <a:p>
            <a:endParaRPr lang="fr-CA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2556154-81A1-612F-2075-EBA8C4400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9828" y="5886752"/>
            <a:ext cx="8522022" cy="74535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9F0958-E081-89EA-1A30-1EADA8D15D24}"/>
              </a:ext>
            </a:extLst>
          </p:cNvPr>
          <p:cNvSpPr/>
          <p:nvPr/>
        </p:nvSpPr>
        <p:spPr>
          <a:xfrm>
            <a:off x="17521386" y="8731002"/>
            <a:ext cx="2232248" cy="12241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BA6918-8D24-8AAC-6193-4E65D1BB0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412" y="6380872"/>
            <a:ext cx="10405042" cy="6387748"/>
          </a:xfrm>
          <a:prstGeom prst="rect">
            <a:avLst/>
          </a:prstGeom>
        </p:spPr>
      </p:pic>
      <p:sp>
        <p:nvSpPr>
          <p:cNvPr id="9" name="Étoile : 5 branches 8">
            <a:extLst>
              <a:ext uri="{FF2B5EF4-FFF2-40B4-BE49-F238E27FC236}">
                <a16:creationId xmlns:a16="http://schemas.microsoft.com/office/drawing/2014/main" id="{0BD8BDC5-7A7F-1CA3-20F9-A502410F4EF2}"/>
              </a:ext>
            </a:extLst>
          </p:cNvPr>
          <p:cNvSpPr/>
          <p:nvPr/>
        </p:nvSpPr>
        <p:spPr>
          <a:xfrm>
            <a:off x="5208018" y="10895061"/>
            <a:ext cx="648072" cy="50960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851ADCE-9800-9B88-C9DB-2DD06A4FC423}"/>
              </a:ext>
            </a:extLst>
          </p:cNvPr>
          <p:cNvSpPr txBox="1"/>
          <p:nvPr/>
        </p:nvSpPr>
        <p:spPr>
          <a:xfrm>
            <a:off x="5852123" y="1089506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dirty="0">
                <a:highlight>
                  <a:srgbClr val="C0C0C0"/>
                </a:highlight>
              </a:rPr>
              <a:t>Emplacement de l’enseigne communautaire</a:t>
            </a:r>
          </a:p>
        </p:txBody>
      </p:sp>
      <p:sp>
        <p:nvSpPr>
          <p:cNvPr id="11" name="Étoile : 5 branches 10">
            <a:extLst>
              <a:ext uri="{FF2B5EF4-FFF2-40B4-BE49-F238E27FC236}">
                <a16:creationId xmlns:a16="http://schemas.microsoft.com/office/drawing/2014/main" id="{8505DCE5-F49B-53B3-8A35-E42A1B32D5C7}"/>
              </a:ext>
            </a:extLst>
          </p:cNvPr>
          <p:cNvSpPr/>
          <p:nvPr/>
        </p:nvSpPr>
        <p:spPr>
          <a:xfrm>
            <a:off x="6072114" y="7451260"/>
            <a:ext cx="576064" cy="581614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6EAAD74-2684-BD74-D714-0ABD9A09AA89}"/>
              </a:ext>
            </a:extLst>
          </p:cNvPr>
          <p:cNvSpPr txBox="1"/>
          <p:nvPr/>
        </p:nvSpPr>
        <p:spPr>
          <a:xfrm>
            <a:off x="6989174" y="7742067"/>
            <a:ext cx="4411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dirty="0">
                <a:highlight>
                  <a:srgbClr val="C0C0C0"/>
                </a:highlight>
              </a:rPr>
              <a:t>Emplacement du commerce</a:t>
            </a:r>
          </a:p>
        </p:txBody>
      </p:sp>
    </p:spTree>
    <p:extLst>
      <p:ext uri="{BB962C8B-B14F-4D97-AF65-F5344CB8AC3E}">
        <p14:creationId xmlns:p14="http://schemas.microsoft.com/office/powerpoint/2010/main" val="426469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E7C79-92A5-C63B-28F4-2620F4A7A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Shape 699">
            <a:extLst>
              <a:ext uri="{FF2B5EF4-FFF2-40B4-BE49-F238E27FC236}">
                <a16:creationId xmlns:a16="http://schemas.microsoft.com/office/drawing/2014/main" id="{AD88E29A-B786-DD3C-C929-2BD4F47BB811}"/>
              </a:ext>
            </a:extLst>
          </p:cNvPr>
          <p:cNvSpPr/>
          <p:nvPr/>
        </p:nvSpPr>
        <p:spPr>
          <a:xfrm>
            <a:off x="-1099" y="0"/>
            <a:ext cx="24385588" cy="4266506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50801" tIns="50801" rIns="50801" bIns="50801" anchor="ctr"/>
          <a:lstStyle/>
          <a:p>
            <a:pPr lvl="0">
              <a:defRPr sz="3000" b="1" cap="none" spc="-9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" name="Image 19" descr="Logo_beauharnois_blanc_fond_transparent.png">
            <a:extLst>
              <a:ext uri="{FF2B5EF4-FFF2-40B4-BE49-F238E27FC236}">
                <a16:creationId xmlns:a16="http://schemas.microsoft.com/office/drawing/2014/main" id="{E5136378-0891-75DF-70B6-A23363D6EEF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42970" y="377326"/>
            <a:ext cx="3631920" cy="1224278"/>
          </a:xfrm>
          <a:prstGeom prst="rect">
            <a:avLst/>
          </a:prstGeom>
        </p:spPr>
      </p:pic>
      <p:sp>
        <p:nvSpPr>
          <p:cNvPr id="26" name="Shape 206">
            <a:extLst>
              <a:ext uri="{FF2B5EF4-FFF2-40B4-BE49-F238E27FC236}">
                <a16:creationId xmlns:a16="http://schemas.microsoft.com/office/drawing/2014/main" id="{C9185BAF-77B4-BFA1-B44B-68D7669E98E1}"/>
              </a:ext>
            </a:extLst>
          </p:cNvPr>
          <p:cNvSpPr/>
          <p:nvPr/>
        </p:nvSpPr>
        <p:spPr>
          <a:xfrm>
            <a:off x="1746189" y="1759203"/>
            <a:ext cx="5762093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000" b="1" spc="100">
                <a:solidFill>
                  <a:srgbClr val="24262C"/>
                </a:solidFill>
              </a:defRPr>
            </a:lvl1pPr>
          </a:lstStyle>
          <a:p>
            <a:pPr lvl="0">
              <a:defRPr sz="1800" b="0" cap="none" spc="0">
                <a:solidFill>
                  <a:srgbClr val="000000"/>
                </a:solidFill>
              </a:defRPr>
            </a:pPr>
            <a:endParaRPr sz="2800" cap="all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27" name="Shape 207">
            <a:extLst>
              <a:ext uri="{FF2B5EF4-FFF2-40B4-BE49-F238E27FC236}">
                <a16:creationId xmlns:a16="http://schemas.microsoft.com/office/drawing/2014/main" id="{50227CF0-7F33-7D74-CEBB-BB7DAAD75791}"/>
              </a:ext>
            </a:extLst>
          </p:cNvPr>
          <p:cNvSpPr/>
          <p:nvPr/>
        </p:nvSpPr>
        <p:spPr>
          <a:xfrm>
            <a:off x="1755939" y="2445083"/>
            <a:ext cx="5752344" cy="1"/>
          </a:xfrm>
          <a:prstGeom prst="line">
            <a:avLst/>
          </a:prstGeom>
          <a:ln>
            <a:solidFill>
              <a:schemeClr val="bg1"/>
            </a:solidFill>
            <a:headEnd type="triangle" len="sm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lIns="0" tIns="0" rIns="0" bIns="0"/>
          <a:lstStyle/>
          <a:p>
            <a:pPr defTabSz="457200">
              <a:defRPr sz="1200" cap="none" spc="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2E7213-AEC1-C68E-76FA-1941AEFA0208}"/>
              </a:ext>
            </a:extLst>
          </p:cNvPr>
          <p:cNvSpPr txBox="1"/>
          <p:nvPr/>
        </p:nvSpPr>
        <p:spPr>
          <a:xfrm>
            <a:off x="743521" y="4626546"/>
            <a:ext cx="220344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La demande vise à autoriser l’aménagement d’une unité d’habitation accessoire au sous-sol d’une résidence avec une hauteur plancher/plafond de 2.12 m au lieu de </a:t>
            </a:r>
            <a:r>
              <a:rPr lang="fr-CA" sz="3600">
                <a:latin typeface="Calibri Light" panose="020F0302020204030204" pitchFamily="34" charset="0"/>
                <a:cs typeface="Calibri Light" panose="020F0302020204030204" pitchFamily="34" charset="0"/>
              </a:rPr>
              <a:t>2.30 m, </a:t>
            </a:r>
            <a:r>
              <a:rPr lang="fr-CA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tel que prescrit à l’article 5.80.1 du règlement de zonage 701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B015F-D0CC-77BD-715F-8EF223BB4345}"/>
              </a:ext>
            </a:extLst>
          </p:cNvPr>
          <p:cNvSpPr/>
          <p:nvPr/>
        </p:nvSpPr>
        <p:spPr>
          <a:xfrm>
            <a:off x="1031554" y="2927114"/>
            <a:ext cx="132682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Demande de dérogation mineure 2026-0063 – 16, 20</a:t>
            </a:r>
            <a:r>
              <a:rPr lang="fr-CA" sz="400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e </a:t>
            </a:r>
            <a:r>
              <a:rPr lang="fr-CA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, Avenue </a:t>
            </a:r>
          </a:p>
          <a:p>
            <a:endParaRPr lang="fr-CA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62E4E68-DCBF-7D89-E6B3-5020AE4C8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0906" y="7052759"/>
            <a:ext cx="8352928" cy="43417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38600EF-62D8-F73B-3107-2CD57A9A1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536" y="6865770"/>
            <a:ext cx="11027548" cy="619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3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3292</TotalTime>
  <Words>283</Words>
  <Application>Microsoft Office PowerPoint</Application>
  <PresentationFormat>Personnalisé</PresentationFormat>
  <Paragraphs>18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Penelope Larose</dc:creator>
  <cp:lastModifiedBy>Audrey Laplante</cp:lastModifiedBy>
  <cp:revision>260</cp:revision>
  <dcterms:created xsi:type="dcterms:W3CDTF">2016-04-27T18:23:14Z</dcterms:created>
  <dcterms:modified xsi:type="dcterms:W3CDTF">2026-07-24T15:24:34Z</dcterms:modified>
</cp:coreProperties>
</file>